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72" r:id="rId3"/>
    <p:sldId id="268" r:id="rId4"/>
    <p:sldId id="273" r:id="rId5"/>
    <p:sldId id="259" r:id="rId6"/>
    <p:sldId id="275" r:id="rId7"/>
    <p:sldId id="276" r:id="rId8"/>
    <p:sldId id="266" r:id="rId9"/>
    <p:sldId id="260" r:id="rId10"/>
    <p:sldId id="269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66"/>
    <a:srgbClr val="FF9966"/>
    <a:srgbClr val="CC99FF"/>
    <a:srgbClr val="6699FF"/>
    <a:srgbClr val="6666FF"/>
    <a:srgbClr val="CC9900"/>
    <a:srgbClr val="FF9900"/>
    <a:srgbClr val="CC6600"/>
    <a:srgbClr val="996633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5" autoAdjust="0"/>
    <p:restoredTop sz="89876" autoAdjust="0"/>
  </p:normalViewPr>
  <p:slideViewPr>
    <p:cSldViewPr>
      <p:cViewPr varScale="1">
        <p:scale>
          <a:sx n="63" d="100"/>
          <a:sy n="63" d="100"/>
        </p:scale>
        <p:origin x="-150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44215FB-644B-4AB2-917E-DA0C514396BE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D678F25-F9E2-4240-9BB3-1F9A47441612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marL="228600" indent="-228600" algn="just" rtl="0"/>
          <a:r>
            <a:rPr lang="en-US" sz="1800" dirty="0" smtClean="0"/>
            <a:t>1. </a:t>
          </a:r>
          <a:r>
            <a:rPr lang="en-US" sz="1900" dirty="0" err="1" smtClean="0"/>
            <a:t>Bagaimana</a:t>
          </a:r>
          <a:r>
            <a:rPr lang="en-US" sz="1900" dirty="0" smtClean="0"/>
            <a:t> </a:t>
          </a:r>
          <a:r>
            <a:rPr lang="en-US" sz="1900" dirty="0" err="1" smtClean="0"/>
            <a:t>perkembangan</a:t>
          </a:r>
          <a:r>
            <a:rPr lang="en-US" sz="1900" dirty="0" smtClean="0"/>
            <a:t> </a:t>
          </a:r>
          <a:r>
            <a:rPr lang="en-US" sz="1900" i="1" dirty="0" smtClean="0"/>
            <a:t>Earning Per Share (EPS)</a:t>
          </a:r>
          <a:r>
            <a:rPr lang="en-US" sz="1900" dirty="0" smtClean="0"/>
            <a:t> </a:t>
          </a:r>
          <a:r>
            <a:rPr lang="en-US" sz="1900" dirty="0" err="1" smtClean="0"/>
            <a:t>dan</a:t>
          </a:r>
          <a:r>
            <a:rPr lang="en-US" sz="1900" dirty="0" smtClean="0"/>
            <a:t> </a:t>
          </a:r>
          <a:r>
            <a:rPr lang="en-US" sz="1900" i="1" dirty="0" smtClean="0"/>
            <a:t>Price Earning Ratio (PER)</a:t>
          </a:r>
          <a:r>
            <a:rPr lang="en-US" sz="1900" dirty="0" smtClean="0"/>
            <a:t> </a:t>
          </a:r>
          <a:r>
            <a:rPr lang="en-US" sz="1900" dirty="0" err="1" smtClean="0"/>
            <a:t>pada</a:t>
          </a:r>
          <a:r>
            <a:rPr lang="en-US" sz="1900" dirty="0" smtClean="0"/>
            <a:t> </a:t>
          </a:r>
          <a:r>
            <a:rPr lang="en-US" sz="1900" dirty="0" err="1" smtClean="0"/>
            <a:t>perusahaan</a:t>
          </a:r>
          <a:r>
            <a:rPr lang="en-US" sz="1900" dirty="0" smtClean="0"/>
            <a:t> </a:t>
          </a:r>
          <a:r>
            <a:rPr lang="en-US" sz="1900" dirty="0" err="1" smtClean="0"/>
            <a:t>makanan</a:t>
          </a:r>
          <a:r>
            <a:rPr lang="en-US" sz="1900" dirty="0" smtClean="0"/>
            <a:t> </a:t>
          </a:r>
          <a:r>
            <a:rPr lang="en-US" sz="1900" dirty="0" err="1" smtClean="0"/>
            <a:t>dan</a:t>
          </a:r>
          <a:r>
            <a:rPr lang="en-US" sz="1900" dirty="0" smtClean="0"/>
            <a:t> </a:t>
          </a:r>
          <a:r>
            <a:rPr lang="en-US" sz="1900" dirty="0" err="1" smtClean="0"/>
            <a:t>minuman</a:t>
          </a:r>
          <a:r>
            <a:rPr lang="en-US" sz="1900" dirty="0" smtClean="0"/>
            <a:t> yang </a:t>
          </a:r>
          <a:r>
            <a:rPr lang="en-US" sz="1900" dirty="0" err="1" smtClean="0"/>
            <a:t>terdaftar</a:t>
          </a:r>
          <a:r>
            <a:rPr lang="en-US" sz="1900" dirty="0" smtClean="0"/>
            <a:t> di Bursa </a:t>
          </a:r>
          <a:r>
            <a:rPr lang="en-US" sz="1900" dirty="0" err="1" smtClean="0"/>
            <a:t>Efek</a:t>
          </a:r>
          <a:r>
            <a:rPr lang="en-US" sz="1900" dirty="0" smtClean="0"/>
            <a:t> Indonesia (BEI) </a:t>
          </a:r>
          <a:r>
            <a:rPr lang="en-US" sz="1900" dirty="0" err="1" smtClean="0"/>
            <a:t>periode</a:t>
          </a:r>
          <a:r>
            <a:rPr lang="en-US" sz="1900" dirty="0" smtClean="0"/>
            <a:t> 2013-2017.</a:t>
          </a:r>
          <a:endParaRPr lang="en-US" sz="1900" dirty="0"/>
        </a:p>
      </dgm:t>
    </dgm:pt>
    <dgm:pt modelId="{92D8C7C8-8BCE-435D-9513-89BB6099C932}" type="parTrans" cxnId="{7B734DE8-35B0-489D-9545-644DD40D5ADF}">
      <dgm:prSet/>
      <dgm:spPr/>
      <dgm:t>
        <a:bodyPr/>
        <a:lstStyle/>
        <a:p>
          <a:endParaRPr lang="en-US"/>
        </a:p>
      </dgm:t>
    </dgm:pt>
    <dgm:pt modelId="{898FACC8-E095-498D-8F31-68669B53865A}" type="sibTrans" cxnId="{7B734DE8-35B0-489D-9545-644DD40D5ADF}">
      <dgm:prSet/>
      <dgm:spPr/>
      <dgm:t>
        <a:bodyPr/>
        <a:lstStyle/>
        <a:p>
          <a:endParaRPr lang="en-US"/>
        </a:p>
      </dgm:t>
    </dgm:pt>
    <dgm:pt modelId="{A817E8FD-8D66-4DEA-8D80-1A4377A35CE3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marL="228600" indent="-228600" algn="just" rtl="0"/>
          <a:r>
            <a:rPr lang="en-US" sz="1800" dirty="0" smtClean="0"/>
            <a:t>2. </a:t>
          </a:r>
          <a:r>
            <a:rPr lang="en-US" sz="1900" dirty="0" err="1" smtClean="0"/>
            <a:t>Apakah</a:t>
          </a:r>
          <a:r>
            <a:rPr lang="en-US" sz="1900" dirty="0" smtClean="0"/>
            <a:t> </a:t>
          </a:r>
          <a:r>
            <a:rPr lang="en-US" sz="1900" dirty="0" err="1" smtClean="0"/>
            <a:t>terdapat</a:t>
          </a:r>
          <a:r>
            <a:rPr lang="en-US" sz="1900" dirty="0" smtClean="0"/>
            <a:t> </a:t>
          </a:r>
          <a:r>
            <a:rPr lang="en-US" sz="1900" dirty="0" err="1" smtClean="0"/>
            <a:t>pengaruh</a:t>
          </a:r>
          <a:r>
            <a:rPr lang="en-US" sz="1900" dirty="0" smtClean="0"/>
            <a:t> </a:t>
          </a:r>
          <a:r>
            <a:rPr lang="en-US" sz="1900" i="1" dirty="0" smtClean="0"/>
            <a:t>Earning Per Share (EPS) </a:t>
          </a:r>
          <a:r>
            <a:rPr lang="en-US" sz="1900" dirty="0" err="1" smtClean="0"/>
            <a:t>dan</a:t>
          </a:r>
          <a:r>
            <a:rPr lang="en-US" sz="1900" dirty="0" smtClean="0"/>
            <a:t> </a:t>
          </a:r>
          <a:r>
            <a:rPr lang="en-US" sz="1900" i="1" dirty="0" smtClean="0"/>
            <a:t>Price Earning Ratio (PER)</a:t>
          </a:r>
          <a:r>
            <a:rPr lang="en-US" sz="1900" dirty="0" smtClean="0"/>
            <a:t> </a:t>
          </a:r>
          <a:r>
            <a:rPr lang="en-US" sz="1900" dirty="0" err="1" smtClean="0"/>
            <a:t>terhadap</a:t>
          </a:r>
          <a:r>
            <a:rPr lang="en-US" sz="1900" dirty="0" smtClean="0"/>
            <a:t> </a:t>
          </a:r>
          <a:r>
            <a:rPr lang="en-US" sz="1900" dirty="0" err="1" smtClean="0"/>
            <a:t>harga</a:t>
          </a:r>
          <a:r>
            <a:rPr lang="en-US" sz="1900" dirty="0" smtClean="0"/>
            <a:t> </a:t>
          </a:r>
          <a:r>
            <a:rPr lang="en-US" sz="1900" dirty="0" err="1" smtClean="0"/>
            <a:t>saham</a:t>
          </a:r>
          <a:r>
            <a:rPr lang="en-US" sz="1900" dirty="0" smtClean="0"/>
            <a:t> </a:t>
          </a:r>
          <a:r>
            <a:rPr lang="en-US" sz="1900" dirty="0" err="1" smtClean="0"/>
            <a:t>pada</a:t>
          </a:r>
          <a:r>
            <a:rPr lang="en-US" sz="1900" dirty="0" smtClean="0"/>
            <a:t> </a:t>
          </a:r>
          <a:r>
            <a:rPr lang="en-US" sz="1900" dirty="0" err="1" smtClean="0"/>
            <a:t>perusahaan</a:t>
          </a:r>
          <a:r>
            <a:rPr lang="en-US" sz="1900" dirty="0" smtClean="0"/>
            <a:t> </a:t>
          </a:r>
          <a:r>
            <a:rPr lang="en-US" sz="1900" dirty="0" err="1" smtClean="0"/>
            <a:t>makanan</a:t>
          </a:r>
          <a:r>
            <a:rPr lang="en-US" sz="1900" dirty="0" smtClean="0"/>
            <a:t> </a:t>
          </a:r>
          <a:r>
            <a:rPr lang="en-US" sz="1900" dirty="0" err="1" smtClean="0"/>
            <a:t>dan</a:t>
          </a:r>
          <a:r>
            <a:rPr lang="en-US" sz="1900" dirty="0" smtClean="0"/>
            <a:t> </a:t>
          </a:r>
          <a:r>
            <a:rPr lang="en-US" sz="1900" dirty="0" err="1" smtClean="0"/>
            <a:t>minuman</a:t>
          </a:r>
          <a:r>
            <a:rPr lang="en-US" sz="1900" dirty="0" smtClean="0"/>
            <a:t> yang </a:t>
          </a:r>
          <a:r>
            <a:rPr lang="en-US" sz="1900" dirty="0" err="1" smtClean="0"/>
            <a:t>terdaftar</a:t>
          </a:r>
          <a:r>
            <a:rPr lang="en-US" sz="1900" dirty="0" smtClean="0"/>
            <a:t> di Bursa </a:t>
          </a:r>
          <a:r>
            <a:rPr lang="en-US" sz="1900" dirty="0" err="1" smtClean="0"/>
            <a:t>Efek</a:t>
          </a:r>
          <a:r>
            <a:rPr lang="en-US" sz="1900" dirty="0" smtClean="0"/>
            <a:t> Indonesia (BEI) </a:t>
          </a:r>
          <a:r>
            <a:rPr lang="en-US" sz="1900" dirty="0" err="1" smtClean="0"/>
            <a:t>periode</a:t>
          </a:r>
          <a:r>
            <a:rPr lang="en-US" sz="1900" dirty="0" smtClean="0"/>
            <a:t> 2013-2017 </a:t>
          </a:r>
          <a:r>
            <a:rPr lang="en-US" sz="1900" dirty="0" err="1" smtClean="0"/>
            <a:t>secara</a:t>
          </a:r>
          <a:r>
            <a:rPr lang="en-US" sz="1900" dirty="0" smtClean="0"/>
            <a:t> </a:t>
          </a:r>
          <a:r>
            <a:rPr lang="en-US" sz="1900" dirty="0" err="1" smtClean="0"/>
            <a:t>parsial</a:t>
          </a:r>
          <a:r>
            <a:rPr lang="en-US" sz="1900" dirty="0" smtClean="0"/>
            <a:t>.</a:t>
          </a:r>
          <a:endParaRPr lang="en-US" sz="1900" dirty="0"/>
        </a:p>
      </dgm:t>
    </dgm:pt>
    <dgm:pt modelId="{6B68EB34-4218-42AC-929F-0BBA52D44A47}" type="parTrans" cxnId="{B1297F6F-04CD-4CD6-B209-ED77CDC4E01E}">
      <dgm:prSet/>
      <dgm:spPr/>
      <dgm:t>
        <a:bodyPr/>
        <a:lstStyle/>
        <a:p>
          <a:endParaRPr lang="en-US"/>
        </a:p>
      </dgm:t>
    </dgm:pt>
    <dgm:pt modelId="{E88E4562-631A-4271-B740-943314D754EE}" type="sibTrans" cxnId="{B1297F6F-04CD-4CD6-B209-ED77CDC4E01E}">
      <dgm:prSet/>
      <dgm:spPr/>
      <dgm:t>
        <a:bodyPr/>
        <a:lstStyle/>
        <a:p>
          <a:endParaRPr lang="en-US"/>
        </a:p>
      </dgm:t>
    </dgm:pt>
    <dgm:pt modelId="{9F0AF8E8-2320-4C54-857E-5548CA9404AF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marL="228600" indent="-228600" algn="just" rtl="0"/>
          <a:r>
            <a:rPr lang="en-US" sz="1800" dirty="0" smtClean="0"/>
            <a:t>3. </a:t>
          </a:r>
          <a:r>
            <a:rPr lang="en-US" sz="1900" dirty="0" err="1" smtClean="0"/>
            <a:t>Apakah</a:t>
          </a:r>
          <a:r>
            <a:rPr lang="en-US" sz="1900" dirty="0" smtClean="0"/>
            <a:t> </a:t>
          </a:r>
          <a:r>
            <a:rPr lang="en-US" sz="1900" dirty="0" err="1" smtClean="0"/>
            <a:t>terdapat</a:t>
          </a:r>
          <a:r>
            <a:rPr lang="en-US" sz="1900" dirty="0" smtClean="0"/>
            <a:t> </a:t>
          </a:r>
          <a:r>
            <a:rPr lang="en-US" sz="1900" dirty="0" err="1" smtClean="0"/>
            <a:t>pengaruh</a:t>
          </a:r>
          <a:r>
            <a:rPr lang="en-US" sz="1900" dirty="0" smtClean="0"/>
            <a:t> </a:t>
          </a:r>
          <a:r>
            <a:rPr lang="en-US" sz="1900" i="1" dirty="0" smtClean="0"/>
            <a:t>Earning Per Share (EPS) </a:t>
          </a:r>
          <a:r>
            <a:rPr lang="en-US" sz="1900" dirty="0" err="1" smtClean="0"/>
            <a:t>dan</a:t>
          </a:r>
          <a:r>
            <a:rPr lang="en-US" sz="1900" dirty="0" smtClean="0"/>
            <a:t> </a:t>
          </a:r>
          <a:r>
            <a:rPr lang="en-US" sz="1900" i="1" dirty="0" smtClean="0"/>
            <a:t>Price Earning Ratio (PER)</a:t>
          </a:r>
          <a:r>
            <a:rPr lang="en-US" sz="1900" dirty="0" smtClean="0"/>
            <a:t> </a:t>
          </a:r>
          <a:r>
            <a:rPr lang="en-US" sz="1900" dirty="0" err="1" smtClean="0"/>
            <a:t>terhadap</a:t>
          </a:r>
          <a:r>
            <a:rPr lang="en-US" sz="1900" dirty="0" smtClean="0"/>
            <a:t> </a:t>
          </a:r>
          <a:r>
            <a:rPr lang="en-US" sz="1900" dirty="0" err="1" smtClean="0"/>
            <a:t>harga</a:t>
          </a:r>
          <a:r>
            <a:rPr lang="en-US" sz="1900" dirty="0" smtClean="0"/>
            <a:t> </a:t>
          </a:r>
          <a:r>
            <a:rPr lang="en-US" sz="1900" dirty="0" err="1" smtClean="0"/>
            <a:t>saham</a:t>
          </a:r>
          <a:r>
            <a:rPr lang="en-US" sz="1900" dirty="0" smtClean="0"/>
            <a:t> </a:t>
          </a:r>
          <a:r>
            <a:rPr lang="en-US" sz="1900" dirty="0" err="1" smtClean="0"/>
            <a:t>pada</a:t>
          </a:r>
          <a:r>
            <a:rPr lang="en-US" sz="1900" dirty="0" smtClean="0"/>
            <a:t> </a:t>
          </a:r>
          <a:r>
            <a:rPr lang="en-US" sz="1900" dirty="0" err="1" smtClean="0"/>
            <a:t>perusahaan</a:t>
          </a:r>
          <a:r>
            <a:rPr lang="en-US" sz="1900" dirty="0" smtClean="0"/>
            <a:t> </a:t>
          </a:r>
          <a:r>
            <a:rPr lang="en-US" sz="1900" dirty="0" err="1" smtClean="0"/>
            <a:t>makanan</a:t>
          </a:r>
          <a:r>
            <a:rPr lang="en-US" sz="1900" dirty="0" smtClean="0"/>
            <a:t> </a:t>
          </a:r>
          <a:r>
            <a:rPr lang="en-US" sz="1900" dirty="0" err="1" smtClean="0"/>
            <a:t>dan</a:t>
          </a:r>
          <a:r>
            <a:rPr lang="en-US" sz="1900" dirty="0" smtClean="0"/>
            <a:t> </a:t>
          </a:r>
          <a:r>
            <a:rPr lang="en-US" sz="1900" dirty="0" err="1" smtClean="0"/>
            <a:t>minuman</a:t>
          </a:r>
          <a:r>
            <a:rPr lang="en-US" sz="1900" dirty="0" smtClean="0"/>
            <a:t> yang </a:t>
          </a:r>
          <a:r>
            <a:rPr lang="en-US" sz="1900" dirty="0" err="1" smtClean="0"/>
            <a:t>terdaftar</a:t>
          </a:r>
          <a:r>
            <a:rPr lang="en-US" sz="1900" dirty="0" smtClean="0"/>
            <a:t> di Bursa </a:t>
          </a:r>
          <a:r>
            <a:rPr lang="en-US" sz="1900" dirty="0" err="1" smtClean="0"/>
            <a:t>Efek</a:t>
          </a:r>
          <a:r>
            <a:rPr lang="en-US" sz="1900" dirty="0" smtClean="0"/>
            <a:t> Indonesia (BEI) </a:t>
          </a:r>
          <a:r>
            <a:rPr lang="en-US" sz="1900" dirty="0" err="1" smtClean="0"/>
            <a:t>periode</a:t>
          </a:r>
          <a:r>
            <a:rPr lang="en-US" sz="1900" dirty="0" smtClean="0"/>
            <a:t> 2013-2017 </a:t>
          </a:r>
          <a:r>
            <a:rPr lang="en-US" sz="1900" dirty="0" err="1" smtClean="0"/>
            <a:t>secara</a:t>
          </a:r>
          <a:r>
            <a:rPr lang="en-US" sz="1900" dirty="0" smtClean="0"/>
            <a:t> </a:t>
          </a:r>
          <a:r>
            <a:rPr lang="en-US" sz="1900" dirty="0" err="1" smtClean="0"/>
            <a:t>simultan</a:t>
          </a:r>
          <a:r>
            <a:rPr lang="en-US" sz="1900" dirty="0" smtClean="0"/>
            <a:t>. </a:t>
          </a:r>
          <a:endParaRPr lang="en-US" sz="1900" dirty="0"/>
        </a:p>
      </dgm:t>
    </dgm:pt>
    <dgm:pt modelId="{D128EEAA-9A36-4BB3-85ED-EE7F26A9A49A}" type="parTrans" cxnId="{015862BF-BEA4-4510-B727-B2BE8FE6F40F}">
      <dgm:prSet/>
      <dgm:spPr/>
      <dgm:t>
        <a:bodyPr/>
        <a:lstStyle/>
        <a:p>
          <a:endParaRPr lang="en-US"/>
        </a:p>
      </dgm:t>
    </dgm:pt>
    <dgm:pt modelId="{98568B4A-A22F-488D-86EC-6A0EB60B3BE5}" type="sibTrans" cxnId="{015862BF-BEA4-4510-B727-B2BE8FE6F40F}">
      <dgm:prSet/>
      <dgm:spPr/>
      <dgm:t>
        <a:bodyPr/>
        <a:lstStyle/>
        <a:p>
          <a:endParaRPr lang="en-US"/>
        </a:p>
      </dgm:t>
    </dgm:pt>
    <dgm:pt modelId="{85FE987F-C739-4C24-B60D-21B734A968BA}" type="pres">
      <dgm:prSet presAssocID="{944215FB-644B-4AB2-917E-DA0C514396BE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en-US"/>
        </a:p>
      </dgm:t>
    </dgm:pt>
    <dgm:pt modelId="{A1FA5D27-2A38-4E03-BE2F-C773DB912C15}" type="pres">
      <dgm:prSet presAssocID="{944215FB-644B-4AB2-917E-DA0C514396BE}" presName="pyramid" presStyleLbl="node1" presStyleIdx="0" presStyleCnt="1"/>
      <dgm:spPr/>
    </dgm:pt>
    <dgm:pt modelId="{E3618EE4-6FE4-4DBF-8066-0DD544BD8F24}" type="pres">
      <dgm:prSet presAssocID="{944215FB-644B-4AB2-917E-DA0C514396BE}" presName="theList" presStyleCnt="0"/>
      <dgm:spPr/>
    </dgm:pt>
    <dgm:pt modelId="{2C2B6D0A-5203-4E33-BE49-325009E4F1D2}" type="pres">
      <dgm:prSet presAssocID="{8D678F25-F9E2-4240-9BB3-1F9A47441612}" presName="aNode" presStyleLbl="fgAcc1" presStyleIdx="0" presStyleCnt="3" custScaleX="26419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AE133B5-235C-401D-9606-7EF0BBAF1858}" type="pres">
      <dgm:prSet presAssocID="{8D678F25-F9E2-4240-9BB3-1F9A47441612}" presName="aSpace" presStyleCnt="0"/>
      <dgm:spPr/>
    </dgm:pt>
    <dgm:pt modelId="{5FC3FFFC-4F86-4BD8-B754-B3B7534FD684}" type="pres">
      <dgm:prSet presAssocID="{A817E8FD-8D66-4DEA-8D80-1A4377A35CE3}" presName="aNode" presStyleLbl="fgAcc1" presStyleIdx="1" presStyleCnt="3" custScaleX="26419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BCB6A07-9CEA-46E7-942B-2C717F2D296A}" type="pres">
      <dgm:prSet presAssocID="{A817E8FD-8D66-4DEA-8D80-1A4377A35CE3}" presName="aSpace" presStyleCnt="0"/>
      <dgm:spPr/>
    </dgm:pt>
    <dgm:pt modelId="{CCCB7743-5094-43E8-BA18-B6A5A102FF9B}" type="pres">
      <dgm:prSet presAssocID="{9F0AF8E8-2320-4C54-857E-5548CA9404AF}" presName="aNode" presStyleLbl="fgAcc1" presStyleIdx="2" presStyleCnt="3" custScaleX="26419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644F7BE-D856-43C3-88E9-5BA79EFDEF5F}" type="pres">
      <dgm:prSet presAssocID="{9F0AF8E8-2320-4C54-857E-5548CA9404AF}" presName="aSpace" presStyleCnt="0"/>
      <dgm:spPr/>
    </dgm:pt>
  </dgm:ptLst>
  <dgm:cxnLst>
    <dgm:cxn modelId="{A8EE4DFE-2540-473F-B00F-40ED0C27BB31}" type="presOf" srcId="{944215FB-644B-4AB2-917E-DA0C514396BE}" destId="{85FE987F-C739-4C24-B60D-21B734A968BA}" srcOrd="0" destOrd="0" presId="urn:microsoft.com/office/officeart/2005/8/layout/pyramid2"/>
    <dgm:cxn modelId="{1546480A-C972-484A-A19A-F953149056DC}" type="presOf" srcId="{A817E8FD-8D66-4DEA-8D80-1A4377A35CE3}" destId="{5FC3FFFC-4F86-4BD8-B754-B3B7534FD684}" srcOrd="0" destOrd="0" presId="urn:microsoft.com/office/officeart/2005/8/layout/pyramid2"/>
    <dgm:cxn modelId="{B1297F6F-04CD-4CD6-B209-ED77CDC4E01E}" srcId="{944215FB-644B-4AB2-917E-DA0C514396BE}" destId="{A817E8FD-8D66-4DEA-8D80-1A4377A35CE3}" srcOrd="1" destOrd="0" parTransId="{6B68EB34-4218-42AC-929F-0BBA52D44A47}" sibTransId="{E88E4562-631A-4271-B740-943314D754EE}"/>
    <dgm:cxn modelId="{E8AF0143-0E67-42FB-914A-895AC8743842}" type="presOf" srcId="{9F0AF8E8-2320-4C54-857E-5548CA9404AF}" destId="{CCCB7743-5094-43E8-BA18-B6A5A102FF9B}" srcOrd="0" destOrd="0" presId="urn:microsoft.com/office/officeart/2005/8/layout/pyramid2"/>
    <dgm:cxn modelId="{7B734DE8-35B0-489D-9545-644DD40D5ADF}" srcId="{944215FB-644B-4AB2-917E-DA0C514396BE}" destId="{8D678F25-F9E2-4240-9BB3-1F9A47441612}" srcOrd="0" destOrd="0" parTransId="{92D8C7C8-8BCE-435D-9513-89BB6099C932}" sibTransId="{898FACC8-E095-498D-8F31-68669B53865A}"/>
    <dgm:cxn modelId="{015862BF-BEA4-4510-B727-B2BE8FE6F40F}" srcId="{944215FB-644B-4AB2-917E-DA0C514396BE}" destId="{9F0AF8E8-2320-4C54-857E-5548CA9404AF}" srcOrd="2" destOrd="0" parTransId="{D128EEAA-9A36-4BB3-85ED-EE7F26A9A49A}" sibTransId="{98568B4A-A22F-488D-86EC-6A0EB60B3BE5}"/>
    <dgm:cxn modelId="{146534F3-B218-4925-9A32-82C753914D8C}" type="presOf" srcId="{8D678F25-F9E2-4240-9BB3-1F9A47441612}" destId="{2C2B6D0A-5203-4E33-BE49-325009E4F1D2}" srcOrd="0" destOrd="0" presId="urn:microsoft.com/office/officeart/2005/8/layout/pyramid2"/>
    <dgm:cxn modelId="{AEF7D57D-27F4-43BC-A333-3FE49FFC6E60}" type="presParOf" srcId="{85FE987F-C739-4C24-B60D-21B734A968BA}" destId="{A1FA5D27-2A38-4E03-BE2F-C773DB912C15}" srcOrd="0" destOrd="0" presId="urn:microsoft.com/office/officeart/2005/8/layout/pyramid2"/>
    <dgm:cxn modelId="{70EC022E-7DDA-40B0-AB4E-5F413768E468}" type="presParOf" srcId="{85FE987F-C739-4C24-B60D-21B734A968BA}" destId="{E3618EE4-6FE4-4DBF-8066-0DD544BD8F24}" srcOrd="1" destOrd="0" presId="urn:microsoft.com/office/officeart/2005/8/layout/pyramid2"/>
    <dgm:cxn modelId="{9DB1D82B-BDC5-46C6-B13C-D761A5BD6BE3}" type="presParOf" srcId="{E3618EE4-6FE4-4DBF-8066-0DD544BD8F24}" destId="{2C2B6D0A-5203-4E33-BE49-325009E4F1D2}" srcOrd="0" destOrd="0" presId="urn:microsoft.com/office/officeart/2005/8/layout/pyramid2"/>
    <dgm:cxn modelId="{5B60DACD-1B96-40F9-83CF-6CE138EBBAE3}" type="presParOf" srcId="{E3618EE4-6FE4-4DBF-8066-0DD544BD8F24}" destId="{EAE133B5-235C-401D-9606-7EF0BBAF1858}" srcOrd="1" destOrd="0" presId="urn:microsoft.com/office/officeart/2005/8/layout/pyramid2"/>
    <dgm:cxn modelId="{5801C7E9-43B5-47A0-9530-7D8FB73743FE}" type="presParOf" srcId="{E3618EE4-6FE4-4DBF-8066-0DD544BD8F24}" destId="{5FC3FFFC-4F86-4BD8-B754-B3B7534FD684}" srcOrd="2" destOrd="0" presId="urn:microsoft.com/office/officeart/2005/8/layout/pyramid2"/>
    <dgm:cxn modelId="{45094EC1-8C7F-488D-B474-30CFCA2B83E9}" type="presParOf" srcId="{E3618EE4-6FE4-4DBF-8066-0DD544BD8F24}" destId="{0BCB6A07-9CEA-46E7-942B-2C717F2D296A}" srcOrd="3" destOrd="0" presId="urn:microsoft.com/office/officeart/2005/8/layout/pyramid2"/>
    <dgm:cxn modelId="{9DA59124-7B25-4E8C-A5EE-58C8533CD5BE}" type="presParOf" srcId="{E3618EE4-6FE4-4DBF-8066-0DD544BD8F24}" destId="{CCCB7743-5094-43E8-BA18-B6A5A102FF9B}" srcOrd="4" destOrd="0" presId="urn:microsoft.com/office/officeart/2005/8/layout/pyramid2"/>
    <dgm:cxn modelId="{F6B415AC-4C9D-43BB-B179-A47A941ED198}" type="presParOf" srcId="{E3618EE4-6FE4-4DBF-8066-0DD544BD8F24}" destId="{C644F7BE-D856-43C3-88E9-5BA79EFDEF5F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1FA5D27-2A38-4E03-BE2F-C773DB912C15}">
      <dsp:nvSpPr>
        <dsp:cNvPr id="0" name=""/>
        <dsp:cNvSpPr/>
      </dsp:nvSpPr>
      <dsp:spPr>
        <a:xfrm>
          <a:off x="129420" y="0"/>
          <a:ext cx="4830763" cy="4830763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C2B6D0A-5203-4E33-BE49-325009E4F1D2}">
      <dsp:nvSpPr>
        <dsp:cNvPr id="0" name=""/>
        <dsp:cNvSpPr/>
      </dsp:nvSpPr>
      <dsp:spPr>
        <a:xfrm>
          <a:off x="-33056" y="487555"/>
          <a:ext cx="8295712" cy="1142415"/>
        </a:xfrm>
        <a:prstGeom prst="round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228600" lvl="0" indent="-228600" algn="just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1. </a:t>
          </a:r>
          <a:r>
            <a:rPr lang="en-US" sz="1900" kern="1200" dirty="0" err="1" smtClean="0"/>
            <a:t>Bagaimana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perkembangan</a:t>
          </a:r>
          <a:r>
            <a:rPr lang="en-US" sz="1900" kern="1200" dirty="0" smtClean="0"/>
            <a:t> </a:t>
          </a:r>
          <a:r>
            <a:rPr lang="en-US" sz="1900" i="1" kern="1200" dirty="0" smtClean="0"/>
            <a:t>Earning Per Share (EPS)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dan</a:t>
          </a:r>
          <a:r>
            <a:rPr lang="en-US" sz="1900" kern="1200" dirty="0" smtClean="0"/>
            <a:t> </a:t>
          </a:r>
          <a:r>
            <a:rPr lang="en-US" sz="1900" i="1" kern="1200" dirty="0" smtClean="0"/>
            <a:t>Price Earning Ratio (PER)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pada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perusahaan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makanan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dan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minuman</a:t>
          </a:r>
          <a:r>
            <a:rPr lang="en-US" sz="1900" kern="1200" dirty="0" smtClean="0"/>
            <a:t> yang </a:t>
          </a:r>
          <a:r>
            <a:rPr lang="en-US" sz="1900" kern="1200" dirty="0" err="1" smtClean="0"/>
            <a:t>terdaftar</a:t>
          </a:r>
          <a:r>
            <a:rPr lang="en-US" sz="1900" kern="1200" dirty="0" smtClean="0"/>
            <a:t> di Bursa </a:t>
          </a:r>
          <a:r>
            <a:rPr lang="en-US" sz="1900" kern="1200" dirty="0" err="1" smtClean="0"/>
            <a:t>Efek</a:t>
          </a:r>
          <a:r>
            <a:rPr lang="en-US" sz="1900" kern="1200" dirty="0" smtClean="0"/>
            <a:t> Indonesia (BEI) </a:t>
          </a:r>
          <a:r>
            <a:rPr lang="en-US" sz="1900" kern="1200" dirty="0" err="1" smtClean="0"/>
            <a:t>periode</a:t>
          </a:r>
          <a:r>
            <a:rPr lang="en-US" sz="1900" kern="1200" dirty="0" smtClean="0"/>
            <a:t> 2013-2017.</a:t>
          </a:r>
          <a:endParaRPr lang="en-US" sz="1900" kern="1200" dirty="0"/>
        </a:p>
      </dsp:txBody>
      <dsp:txXfrm>
        <a:off x="22712" y="543323"/>
        <a:ext cx="8184176" cy="1030879"/>
      </dsp:txXfrm>
    </dsp:sp>
    <dsp:sp modelId="{5FC3FFFC-4F86-4BD8-B754-B3B7534FD684}">
      <dsp:nvSpPr>
        <dsp:cNvPr id="0" name=""/>
        <dsp:cNvSpPr/>
      </dsp:nvSpPr>
      <dsp:spPr>
        <a:xfrm>
          <a:off x="-33118" y="1772772"/>
          <a:ext cx="8295837" cy="1142415"/>
        </a:xfrm>
        <a:prstGeom prst="round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228600" lvl="0" indent="-228600" algn="just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2. </a:t>
          </a:r>
          <a:r>
            <a:rPr lang="en-US" sz="1900" kern="1200" dirty="0" err="1" smtClean="0"/>
            <a:t>Apakah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terdapat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pengaruh</a:t>
          </a:r>
          <a:r>
            <a:rPr lang="en-US" sz="1900" kern="1200" dirty="0" smtClean="0"/>
            <a:t> </a:t>
          </a:r>
          <a:r>
            <a:rPr lang="en-US" sz="1900" i="1" kern="1200" dirty="0" smtClean="0"/>
            <a:t>Earning Per Share (EPS) </a:t>
          </a:r>
          <a:r>
            <a:rPr lang="en-US" sz="1900" kern="1200" dirty="0" err="1" smtClean="0"/>
            <a:t>dan</a:t>
          </a:r>
          <a:r>
            <a:rPr lang="en-US" sz="1900" kern="1200" dirty="0" smtClean="0"/>
            <a:t> </a:t>
          </a:r>
          <a:r>
            <a:rPr lang="en-US" sz="1900" i="1" kern="1200" dirty="0" smtClean="0"/>
            <a:t>Price Earning Ratio (PER)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terhadap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harga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saham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pada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perusahaan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makanan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dan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minuman</a:t>
          </a:r>
          <a:r>
            <a:rPr lang="en-US" sz="1900" kern="1200" dirty="0" smtClean="0"/>
            <a:t> yang </a:t>
          </a:r>
          <a:r>
            <a:rPr lang="en-US" sz="1900" kern="1200" dirty="0" err="1" smtClean="0"/>
            <a:t>terdaftar</a:t>
          </a:r>
          <a:r>
            <a:rPr lang="en-US" sz="1900" kern="1200" dirty="0" smtClean="0"/>
            <a:t> di Bursa </a:t>
          </a:r>
          <a:r>
            <a:rPr lang="en-US" sz="1900" kern="1200" dirty="0" err="1" smtClean="0"/>
            <a:t>Efek</a:t>
          </a:r>
          <a:r>
            <a:rPr lang="en-US" sz="1900" kern="1200" dirty="0" smtClean="0"/>
            <a:t> Indonesia (BEI) </a:t>
          </a:r>
          <a:r>
            <a:rPr lang="en-US" sz="1900" kern="1200" dirty="0" err="1" smtClean="0"/>
            <a:t>periode</a:t>
          </a:r>
          <a:r>
            <a:rPr lang="en-US" sz="1900" kern="1200" dirty="0" smtClean="0"/>
            <a:t> 2013-2017 </a:t>
          </a:r>
          <a:r>
            <a:rPr lang="en-US" sz="1900" kern="1200" dirty="0" err="1" smtClean="0"/>
            <a:t>secara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parsial</a:t>
          </a:r>
          <a:r>
            <a:rPr lang="en-US" sz="1900" kern="1200" dirty="0" smtClean="0"/>
            <a:t>.</a:t>
          </a:r>
          <a:endParaRPr lang="en-US" sz="1900" kern="1200" dirty="0"/>
        </a:p>
      </dsp:txBody>
      <dsp:txXfrm>
        <a:off x="22650" y="1828540"/>
        <a:ext cx="8184301" cy="1030879"/>
      </dsp:txXfrm>
    </dsp:sp>
    <dsp:sp modelId="{CCCB7743-5094-43E8-BA18-B6A5A102FF9B}">
      <dsp:nvSpPr>
        <dsp:cNvPr id="0" name=""/>
        <dsp:cNvSpPr/>
      </dsp:nvSpPr>
      <dsp:spPr>
        <a:xfrm>
          <a:off x="-33118" y="3057990"/>
          <a:ext cx="8295837" cy="1142415"/>
        </a:xfrm>
        <a:prstGeom prst="round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228600" lvl="0" indent="-228600" algn="just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3. </a:t>
          </a:r>
          <a:r>
            <a:rPr lang="en-US" sz="1900" kern="1200" dirty="0" err="1" smtClean="0"/>
            <a:t>Apakah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terdapat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pengaruh</a:t>
          </a:r>
          <a:r>
            <a:rPr lang="en-US" sz="1900" kern="1200" dirty="0" smtClean="0"/>
            <a:t> </a:t>
          </a:r>
          <a:r>
            <a:rPr lang="en-US" sz="1900" i="1" kern="1200" dirty="0" smtClean="0"/>
            <a:t>Earning Per Share (EPS) </a:t>
          </a:r>
          <a:r>
            <a:rPr lang="en-US" sz="1900" kern="1200" dirty="0" err="1" smtClean="0"/>
            <a:t>dan</a:t>
          </a:r>
          <a:r>
            <a:rPr lang="en-US" sz="1900" kern="1200" dirty="0" smtClean="0"/>
            <a:t> </a:t>
          </a:r>
          <a:r>
            <a:rPr lang="en-US" sz="1900" i="1" kern="1200" dirty="0" smtClean="0"/>
            <a:t>Price Earning Ratio (PER)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terhadap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harga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saham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pada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perusahaan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makanan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dan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minuman</a:t>
          </a:r>
          <a:r>
            <a:rPr lang="en-US" sz="1900" kern="1200" dirty="0" smtClean="0"/>
            <a:t> yang </a:t>
          </a:r>
          <a:r>
            <a:rPr lang="en-US" sz="1900" kern="1200" dirty="0" err="1" smtClean="0"/>
            <a:t>terdaftar</a:t>
          </a:r>
          <a:r>
            <a:rPr lang="en-US" sz="1900" kern="1200" dirty="0" smtClean="0"/>
            <a:t> di Bursa </a:t>
          </a:r>
          <a:r>
            <a:rPr lang="en-US" sz="1900" kern="1200" dirty="0" err="1" smtClean="0"/>
            <a:t>Efek</a:t>
          </a:r>
          <a:r>
            <a:rPr lang="en-US" sz="1900" kern="1200" dirty="0" smtClean="0"/>
            <a:t> Indonesia (BEI) </a:t>
          </a:r>
          <a:r>
            <a:rPr lang="en-US" sz="1900" kern="1200" dirty="0" err="1" smtClean="0"/>
            <a:t>periode</a:t>
          </a:r>
          <a:r>
            <a:rPr lang="en-US" sz="1900" kern="1200" dirty="0" smtClean="0"/>
            <a:t> 2013-2017 </a:t>
          </a:r>
          <a:r>
            <a:rPr lang="en-US" sz="1900" kern="1200" dirty="0" err="1" smtClean="0"/>
            <a:t>secara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simultan</a:t>
          </a:r>
          <a:r>
            <a:rPr lang="en-US" sz="1900" kern="1200" dirty="0" smtClean="0"/>
            <a:t>. </a:t>
          </a:r>
          <a:endParaRPr lang="en-US" sz="1900" kern="1200" dirty="0"/>
        </a:p>
      </dsp:txBody>
      <dsp:txXfrm>
        <a:off x="22650" y="3113758"/>
        <a:ext cx="8184301" cy="103087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932ACF-369F-4700-AE4C-6142A231E6B1}" type="datetimeFigureOut">
              <a:rPr lang="en-US" smtClean="0"/>
              <a:t>3/4/2019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0B4056-0022-40FC-9881-86CAF2724C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29568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0B4056-0022-40FC-9881-86CAF2724CB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91834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0B4056-0022-40FC-9881-86CAF2724CB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11909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4F93D-7F35-4CD5-95F9-431C1805EADF}" type="datetimeFigureOut">
              <a:rPr lang="en-US" smtClean="0"/>
              <a:t>3/4/2019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B87BD-81B7-4A49-905C-7156E1B712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2721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4F93D-7F35-4CD5-95F9-431C1805EADF}" type="datetimeFigureOut">
              <a:rPr lang="en-US" smtClean="0"/>
              <a:t>3/4/2019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B87BD-81B7-4A49-905C-7156E1B712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04385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4F93D-7F35-4CD5-95F9-431C1805EADF}" type="datetimeFigureOut">
              <a:rPr lang="en-US" smtClean="0"/>
              <a:t>3/4/2019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B87BD-81B7-4A49-905C-7156E1B712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07458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4F93D-7F35-4CD5-95F9-431C1805EADF}" type="datetimeFigureOut">
              <a:rPr lang="en-US" smtClean="0"/>
              <a:t>3/4/2019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B87BD-81B7-4A49-905C-7156E1B712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3976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4F93D-7F35-4CD5-95F9-431C1805EADF}" type="datetimeFigureOut">
              <a:rPr lang="en-US" smtClean="0"/>
              <a:t>3/4/2019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B87BD-81B7-4A49-905C-7156E1B712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106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4F93D-7F35-4CD5-95F9-431C1805EADF}" type="datetimeFigureOut">
              <a:rPr lang="en-US" smtClean="0"/>
              <a:t>3/4/2019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B87BD-81B7-4A49-905C-7156E1B712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78506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4F93D-7F35-4CD5-95F9-431C1805EADF}" type="datetimeFigureOut">
              <a:rPr lang="en-US" smtClean="0"/>
              <a:t>3/4/2019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B87BD-81B7-4A49-905C-7156E1B712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89395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4F93D-7F35-4CD5-95F9-431C1805EADF}" type="datetimeFigureOut">
              <a:rPr lang="en-US" smtClean="0"/>
              <a:t>3/4/2019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B87BD-81B7-4A49-905C-7156E1B712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7493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4F93D-7F35-4CD5-95F9-431C1805EADF}" type="datetimeFigureOut">
              <a:rPr lang="en-US" smtClean="0"/>
              <a:t>3/4/2019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B87BD-81B7-4A49-905C-7156E1B712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63131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4F93D-7F35-4CD5-95F9-431C1805EADF}" type="datetimeFigureOut">
              <a:rPr lang="en-US" smtClean="0"/>
              <a:t>3/4/2019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B87BD-81B7-4A49-905C-7156E1B712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31851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4F93D-7F35-4CD5-95F9-431C1805EADF}" type="datetimeFigureOut">
              <a:rPr lang="en-US" smtClean="0"/>
              <a:t>3/4/2019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B87BD-81B7-4A49-905C-7156E1B712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49206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04F93D-7F35-4CD5-95F9-431C1805EADF}" type="datetimeFigureOut">
              <a:rPr lang="en-US" smtClean="0"/>
              <a:t>3/4/2019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AB87BD-81B7-4A49-905C-7156E1B712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58819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7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990600"/>
            <a:ext cx="7772400" cy="2667000"/>
          </a:xfrm>
        </p:spPr>
        <p:txBody>
          <a:bodyPr>
            <a:noAutofit/>
          </a:bodyPr>
          <a:lstStyle/>
          <a:p>
            <a:r>
              <a:rPr lang="en-US" sz="2800" b="1" dirty="0">
                <a:latin typeface="Bookman Old Style" pitchFamily="18" charset="0"/>
              </a:rPr>
              <a:t>PENGARUH </a:t>
            </a:r>
            <a:r>
              <a:rPr lang="en-US" sz="2800" b="1" i="1" dirty="0">
                <a:latin typeface="Bookman Old Style" pitchFamily="18" charset="0"/>
              </a:rPr>
              <a:t>EARNING PER SHARE (EPS)</a:t>
            </a:r>
            <a:r>
              <a:rPr lang="en-US" sz="2800" b="1" dirty="0">
                <a:latin typeface="Bookman Old Style" pitchFamily="18" charset="0"/>
              </a:rPr>
              <a:t> DAN </a:t>
            </a:r>
            <a:r>
              <a:rPr lang="en-US" sz="2800" b="1" i="1" dirty="0">
                <a:latin typeface="Bookman Old Style" pitchFamily="18" charset="0"/>
              </a:rPr>
              <a:t>PRICE EARNING RATIO (PER) </a:t>
            </a:r>
            <a:r>
              <a:rPr lang="en-US" sz="2800" b="1" dirty="0">
                <a:latin typeface="Bookman Old Style" pitchFamily="18" charset="0"/>
              </a:rPr>
              <a:t>TERHADAP HARGA SAHAM </a:t>
            </a:r>
            <a:r>
              <a:rPr lang="en-US" sz="2400" dirty="0"/>
              <a:t/>
            </a:r>
            <a:br>
              <a:rPr lang="en-US" sz="2400" dirty="0"/>
            </a:br>
            <a:r>
              <a:rPr lang="en-US" sz="2400" dirty="0"/>
              <a:t>(</a:t>
            </a:r>
            <a:r>
              <a:rPr lang="en-US" sz="2400" dirty="0" err="1"/>
              <a:t>Studi</a:t>
            </a:r>
            <a:r>
              <a:rPr lang="en-US" sz="2400" dirty="0"/>
              <a:t> </a:t>
            </a:r>
            <a:r>
              <a:rPr lang="en-US" sz="2400" dirty="0" err="1"/>
              <a:t>Kasus</a:t>
            </a:r>
            <a:r>
              <a:rPr lang="en-US" sz="2400" dirty="0"/>
              <a:t> </a:t>
            </a:r>
            <a:r>
              <a:rPr lang="en-US" sz="2400" dirty="0" err="1"/>
              <a:t>Pada</a:t>
            </a:r>
            <a:r>
              <a:rPr lang="en-US" sz="2400" dirty="0"/>
              <a:t> Perusahaan </a:t>
            </a:r>
            <a:r>
              <a:rPr lang="en-US" sz="2400" dirty="0" err="1"/>
              <a:t>Makanan</a:t>
            </a:r>
            <a:r>
              <a:rPr lang="en-US" sz="2400" dirty="0"/>
              <a:t> </a:t>
            </a:r>
            <a:r>
              <a:rPr lang="en-US" sz="2400" dirty="0" err="1"/>
              <a:t>dan</a:t>
            </a:r>
            <a:r>
              <a:rPr lang="en-US" sz="2400" dirty="0"/>
              <a:t> </a:t>
            </a:r>
            <a:r>
              <a:rPr lang="en-US" sz="2400" dirty="0" err="1"/>
              <a:t>Minuman</a:t>
            </a:r>
            <a:r>
              <a:rPr lang="en-US" sz="2400" dirty="0"/>
              <a:t> yang </a:t>
            </a:r>
            <a:r>
              <a:rPr lang="en-US" sz="2400" dirty="0" err="1"/>
              <a:t>Terdaftar</a:t>
            </a:r>
            <a:r>
              <a:rPr lang="en-US" sz="2400" dirty="0"/>
              <a:t> di Bursa </a:t>
            </a:r>
            <a:r>
              <a:rPr lang="en-US" sz="2400" dirty="0" err="1"/>
              <a:t>Efek</a:t>
            </a:r>
            <a:r>
              <a:rPr lang="en-US" sz="2400" dirty="0"/>
              <a:t> Indonesia (BEI) </a:t>
            </a:r>
            <a:r>
              <a:rPr lang="en-US" sz="2400" dirty="0" err="1"/>
              <a:t>Tahun</a:t>
            </a:r>
            <a:r>
              <a:rPr lang="en-US" sz="2400" dirty="0"/>
              <a:t> 2013-2017)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419600"/>
            <a:ext cx="6400800" cy="1219200"/>
          </a:xfrm>
        </p:spPr>
        <p:txBody>
          <a:bodyPr>
            <a:normAutofit/>
          </a:bodyPr>
          <a:lstStyle/>
          <a:p>
            <a:r>
              <a:rPr lang="en-US" sz="2800" b="1" dirty="0" smtClean="0">
                <a:solidFill>
                  <a:schemeClr val="tx1"/>
                </a:solidFill>
                <a:latin typeface="Bookman Old Style" pitchFamily="18" charset="0"/>
              </a:rPr>
              <a:t>LENI LUSIAWATI</a:t>
            </a:r>
          </a:p>
          <a:p>
            <a:r>
              <a:rPr lang="en-US" sz="2800" b="1" dirty="0" smtClean="0">
                <a:solidFill>
                  <a:schemeClr val="tx1"/>
                </a:solidFill>
                <a:latin typeface="Bookman Old Style" pitchFamily="18" charset="0"/>
              </a:rPr>
              <a:t>C11169065</a:t>
            </a:r>
            <a:endParaRPr lang="en-US" sz="2800" b="1" dirty="0">
              <a:solidFill>
                <a:schemeClr val="tx1"/>
              </a:solidFill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7628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1676400"/>
            <a:ext cx="7336572" cy="4343400"/>
          </a:xfrm>
        </p:spPr>
      </p:pic>
    </p:spTree>
    <p:extLst>
      <p:ext uri="{BB962C8B-B14F-4D97-AF65-F5344CB8AC3E}">
        <p14:creationId xmlns:p14="http://schemas.microsoft.com/office/powerpoint/2010/main" val="1586468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4520467"/>
              </p:ext>
            </p:extLst>
          </p:nvPr>
        </p:nvGraphicFramePr>
        <p:xfrm>
          <a:off x="152399" y="4876800"/>
          <a:ext cx="8762999" cy="1897379"/>
        </p:xfrm>
        <a:graphic>
          <a:graphicData uri="http://schemas.openxmlformats.org/drawingml/2006/table">
            <a:tbl>
              <a:tblPr firstRow="1" firstCol="1" bandRow="1">
                <a:tableStyleId>{00A15C55-8517-42AA-B614-E9B94910E393}</a:tableStyleId>
              </a:tblPr>
              <a:tblGrid>
                <a:gridCol w="405189"/>
                <a:gridCol w="752492"/>
                <a:gridCol w="3704579"/>
                <a:gridCol w="775003"/>
                <a:gridCol w="810376"/>
                <a:gridCol w="694608"/>
                <a:gridCol w="810376"/>
                <a:gridCol w="810376"/>
              </a:tblGrid>
              <a:tr h="50672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NO</a:t>
                      </a:r>
                      <a:endParaRPr lang="en-US" sz="105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5257" marR="65257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KODE SAHAM</a:t>
                      </a:r>
                      <a:endParaRPr lang="en-US" sz="105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5257" marR="6525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NAMA PERUSAHAAN</a:t>
                      </a:r>
                      <a:endParaRPr lang="en-US" sz="105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5257" marR="6525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2013</a:t>
                      </a:r>
                      <a:endParaRPr lang="en-US" sz="10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5257" marR="6525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2014</a:t>
                      </a:r>
                      <a:endParaRPr lang="en-US" sz="10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5257" marR="6525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2015</a:t>
                      </a:r>
                      <a:endParaRPr lang="en-US" sz="10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5257" marR="6525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2016</a:t>
                      </a:r>
                      <a:endParaRPr lang="en-US" sz="10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5257" marR="6525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2017</a:t>
                      </a:r>
                      <a:endParaRPr lang="en-US" sz="10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5257" marR="65257" marT="0" marB="0" anchor="ctr"/>
                </a:tc>
              </a:tr>
              <a:tr h="27813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sz="1050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5257" marR="65257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AISA</a:t>
                      </a:r>
                      <a:endParaRPr lang="en-US" sz="1050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5257" marR="6525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PT </a:t>
                      </a:r>
                      <a:r>
                        <a:rPr lang="en-US" sz="1200" dirty="0" err="1">
                          <a:solidFill>
                            <a:srgbClr val="FF0000"/>
                          </a:solidFill>
                          <a:effectLst/>
                        </a:rPr>
                        <a:t>Tiga</a:t>
                      </a: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 </a:t>
                      </a:r>
                      <a:r>
                        <a:rPr lang="en-US" sz="1200" dirty="0" err="1">
                          <a:solidFill>
                            <a:srgbClr val="FF0000"/>
                          </a:solidFill>
                          <a:effectLst/>
                        </a:rPr>
                        <a:t>Pilar</a:t>
                      </a: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 Sejahtera Food </a:t>
                      </a:r>
                      <a:r>
                        <a:rPr lang="en-US" sz="1200" dirty="0" err="1">
                          <a:solidFill>
                            <a:srgbClr val="FF0000"/>
                          </a:solidFill>
                          <a:effectLst/>
                        </a:rPr>
                        <a:t>Tbk</a:t>
                      </a:r>
                      <a:endParaRPr lang="en-US" sz="1050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5257" marR="65257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1,430.00 </a:t>
                      </a:r>
                      <a:endParaRPr lang="en-US" sz="1050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5257" marR="65257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FF0000"/>
                          </a:solidFill>
                          <a:effectLst/>
                        </a:rPr>
                        <a:t>2,095.00 </a:t>
                      </a:r>
                      <a:endParaRPr lang="en-US" sz="105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5257" marR="65257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1,210.00 </a:t>
                      </a:r>
                      <a:endParaRPr lang="en-US" sz="1050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5257" marR="65257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1,945.00 </a:t>
                      </a:r>
                      <a:endParaRPr lang="en-US" sz="1050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5257" marR="65257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476.00 </a:t>
                      </a:r>
                      <a:endParaRPr lang="en-US" sz="1050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5257" marR="65257" marT="0" marB="0" anchor="ctr"/>
                </a:tc>
              </a:tr>
              <a:tr h="27813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</a:t>
                      </a:r>
                      <a:endParaRPr lang="en-US" sz="10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5257" marR="65257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ALTO</a:t>
                      </a:r>
                      <a:endParaRPr lang="en-US" sz="105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5257" marR="6525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PT Tri banyan </a:t>
                      </a:r>
                      <a:r>
                        <a:rPr lang="en-US" sz="1200" dirty="0" err="1">
                          <a:effectLst/>
                        </a:rPr>
                        <a:t>Tirta</a:t>
                      </a:r>
                      <a:r>
                        <a:rPr lang="en-US" sz="1200" dirty="0">
                          <a:effectLst/>
                        </a:rPr>
                        <a:t> </a:t>
                      </a:r>
                      <a:r>
                        <a:rPr lang="en-US" sz="1200" dirty="0" err="1">
                          <a:effectLst/>
                        </a:rPr>
                        <a:t>Tbk</a:t>
                      </a:r>
                      <a:endParaRPr lang="en-US" sz="105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5257" marR="65257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570.00 </a:t>
                      </a:r>
                      <a:endParaRPr lang="en-US" sz="10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5257" marR="65257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352.00 </a:t>
                      </a:r>
                      <a:endParaRPr lang="en-US" sz="10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5257" marR="65257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325.00 </a:t>
                      </a:r>
                      <a:endParaRPr lang="en-US" sz="10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5257" marR="65257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330.00 </a:t>
                      </a:r>
                      <a:endParaRPr lang="en-US" sz="10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5257" marR="65257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388.00 </a:t>
                      </a:r>
                      <a:endParaRPr lang="en-US" sz="10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5257" marR="65257" marT="0" marB="0" anchor="ctr"/>
                </a:tc>
              </a:tr>
              <a:tr h="27813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</a:t>
                      </a:r>
                      <a:endParaRPr lang="en-US" sz="10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5257" marR="65257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CAMP</a:t>
                      </a:r>
                      <a:endParaRPr lang="en-US" sz="10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5257" marR="6525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Campina Ice Cream Industry </a:t>
                      </a:r>
                      <a:r>
                        <a:rPr lang="en-US" sz="1200" dirty="0" err="1">
                          <a:effectLst/>
                        </a:rPr>
                        <a:t>Tbk</a:t>
                      </a:r>
                      <a:endParaRPr lang="en-US" sz="105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5257" marR="65257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0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5257" marR="65257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0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5257" marR="65257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0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5257" marR="65257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0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5257" marR="65257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1,185.00 </a:t>
                      </a:r>
                      <a:endParaRPr lang="en-US" sz="10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5257" marR="65257" marT="0" marB="0" anchor="ctr"/>
                </a:tc>
              </a:tr>
              <a:tr h="27813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4</a:t>
                      </a:r>
                      <a:endParaRPr lang="en-US" sz="10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5257" marR="65257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CEKA</a:t>
                      </a:r>
                      <a:endParaRPr lang="en-US" sz="10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5257" marR="6525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PT </a:t>
                      </a:r>
                      <a:r>
                        <a:rPr lang="en-US" sz="1200" dirty="0" err="1">
                          <a:effectLst/>
                        </a:rPr>
                        <a:t>Wilmar</a:t>
                      </a:r>
                      <a:r>
                        <a:rPr lang="en-US" sz="1200" dirty="0">
                          <a:effectLst/>
                        </a:rPr>
                        <a:t> </a:t>
                      </a:r>
                      <a:r>
                        <a:rPr lang="en-US" sz="1200" dirty="0" err="1">
                          <a:effectLst/>
                        </a:rPr>
                        <a:t>Cahaya</a:t>
                      </a:r>
                      <a:r>
                        <a:rPr lang="en-US" sz="1200" dirty="0">
                          <a:effectLst/>
                        </a:rPr>
                        <a:t> Indonesia </a:t>
                      </a:r>
                      <a:r>
                        <a:rPr lang="en-US" sz="1200" dirty="0" err="1">
                          <a:effectLst/>
                        </a:rPr>
                        <a:t>Tbk</a:t>
                      </a:r>
                      <a:endParaRPr lang="en-US" sz="105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5257" marR="65257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580.00 </a:t>
                      </a:r>
                      <a:endParaRPr lang="en-US" sz="10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5257" marR="65257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750.00 </a:t>
                      </a:r>
                      <a:endParaRPr lang="en-US" sz="10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5257" marR="65257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675.00 </a:t>
                      </a:r>
                      <a:endParaRPr lang="en-US" sz="10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5257" marR="65257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1,350.00 </a:t>
                      </a:r>
                      <a:endParaRPr lang="en-US" sz="10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5257" marR="65257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1,290.00 </a:t>
                      </a:r>
                      <a:endParaRPr lang="en-US" sz="10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5257" marR="65257" marT="0" marB="0" anchor="ctr"/>
                </a:tc>
              </a:tr>
              <a:tr h="27813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5</a:t>
                      </a:r>
                      <a:endParaRPr lang="en-US" sz="10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5257" marR="65257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CLEO</a:t>
                      </a:r>
                      <a:endParaRPr lang="en-US" sz="10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5257" marR="6525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err="1">
                          <a:effectLst/>
                        </a:rPr>
                        <a:t>Sariguna</a:t>
                      </a:r>
                      <a:r>
                        <a:rPr lang="en-US" sz="1200" dirty="0">
                          <a:effectLst/>
                        </a:rPr>
                        <a:t> </a:t>
                      </a:r>
                      <a:r>
                        <a:rPr lang="en-US" sz="1200" dirty="0" err="1">
                          <a:effectLst/>
                        </a:rPr>
                        <a:t>Primatirtam</a:t>
                      </a:r>
                      <a:r>
                        <a:rPr lang="en-US" sz="1200" dirty="0">
                          <a:effectLst/>
                        </a:rPr>
                        <a:t>, </a:t>
                      </a:r>
                      <a:r>
                        <a:rPr lang="en-US" sz="1200" dirty="0" err="1">
                          <a:effectLst/>
                        </a:rPr>
                        <a:t>Tbk</a:t>
                      </a:r>
                      <a:endParaRPr lang="en-US" sz="105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5257" marR="65257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0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5257" marR="65257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0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5257" marR="65257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0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5257" marR="65257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05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5257" marR="65257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151.00 </a:t>
                      </a:r>
                      <a:endParaRPr lang="en-US" sz="105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5257" marR="65257" marT="0" marB="0" anchor="ctr"/>
                </a:tc>
              </a:tr>
            </a:tbl>
          </a:graphicData>
        </a:graphic>
      </p:graphicFrame>
      <p:sp>
        <p:nvSpPr>
          <p:cNvPr id="4" name="Title 3"/>
          <p:cNvSpPr txBox="1">
            <a:spLocks/>
          </p:cNvSpPr>
          <p:nvPr/>
        </p:nvSpPr>
        <p:spPr>
          <a:xfrm>
            <a:off x="419099" y="162719"/>
            <a:ext cx="8229600" cy="563562"/>
          </a:xfrm>
          <a:prstGeom prst="rect">
            <a:avLst/>
          </a:prstGeom>
        </p:spPr>
        <p:txBody>
          <a:bodyPr>
            <a:normAutofit fontScale="8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latin typeface="Bookman Old Style" pitchFamily="18" charset="0"/>
              </a:rPr>
              <a:t>LATAR BELAKANG</a:t>
            </a:r>
            <a:endParaRPr lang="en-US" b="1" dirty="0">
              <a:latin typeface="Bookman Old Style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52399" y="842962"/>
            <a:ext cx="2667001" cy="388143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marL="122238" lvl="0" indent="-122238" algn="just">
              <a:buFont typeface="Arial" panose="020B0604020202020204" pitchFamily="34" charset="0"/>
              <a:buChar char="•"/>
            </a:pPr>
            <a:r>
              <a:rPr lang="en-US" sz="15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Persaingan</a:t>
            </a:r>
            <a:r>
              <a:rPr lang="en-US" sz="15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5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menjadi</a:t>
            </a:r>
            <a:r>
              <a:rPr lang="en-US" sz="15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5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faktor</a:t>
            </a:r>
            <a:r>
              <a:rPr lang="en-US" sz="15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5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pendorong</a:t>
            </a:r>
            <a:r>
              <a:rPr lang="en-US" sz="15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5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bagi</a:t>
            </a:r>
            <a:r>
              <a:rPr lang="en-US" sz="15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5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setiap</a:t>
            </a:r>
            <a:r>
              <a:rPr lang="en-US" sz="15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5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perusahaan</a:t>
            </a:r>
            <a:r>
              <a:rPr lang="en-US" sz="15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5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untuk</a:t>
            </a:r>
            <a:r>
              <a:rPr lang="en-US" sz="15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5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meningkatkan</a:t>
            </a:r>
            <a:r>
              <a:rPr lang="en-US" sz="15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5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kinerjanya</a:t>
            </a:r>
            <a:r>
              <a:rPr lang="en-US" sz="15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,   </a:t>
            </a:r>
            <a:r>
              <a:rPr lang="en-US" sz="1500" dirty="0" err="1" smtClean="0">
                <a:latin typeface="Arial" pitchFamily="34" charset="0"/>
                <a:cs typeface="Arial" pitchFamily="34" charset="0"/>
              </a:rPr>
              <a:t>karena</a:t>
            </a:r>
            <a:r>
              <a:rPr lang="en-US" sz="15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500" dirty="0" err="1" smtClean="0">
                <a:latin typeface="Arial" pitchFamily="34" charset="0"/>
                <a:cs typeface="Arial" pitchFamily="34" charset="0"/>
              </a:rPr>
              <a:t>berpengaruh</a:t>
            </a:r>
            <a:r>
              <a:rPr lang="en-US" sz="15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500" dirty="0" err="1">
                <a:latin typeface="Arial" pitchFamily="34" charset="0"/>
                <a:cs typeface="Arial" pitchFamily="34" charset="0"/>
              </a:rPr>
              <a:t>terhadap</a:t>
            </a:r>
            <a:r>
              <a:rPr lang="en-US" sz="15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500" dirty="0" err="1">
                <a:latin typeface="Arial" pitchFamily="34" charset="0"/>
                <a:cs typeface="Arial" pitchFamily="34" charset="0"/>
              </a:rPr>
              <a:t>nilai</a:t>
            </a:r>
            <a:r>
              <a:rPr lang="en-US" sz="15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500" dirty="0" err="1">
                <a:latin typeface="Arial" pitchFamily="34" charset="0"/>
                <a:cs typeface="Arial" pitchFamily="34" charset="0"/>
              </a:rPr>
              <a:t>pasar</a:t>
            </a:r>
            <a:r>
              <a:rPr lang="en-US" sz="15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500" dirty="0" err="1">
                <a:latin typeface="Arial" pitchFamily="34" charset="0"/>
                <a:cs typeface="Arial" pitchFamily="34" charset="0"/>
              </a:rPr>
              <a:t>dan</a:t>
            </a:r>
            <a:r>
              <a:rPr lang="en-US" sz="15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500" dirty="0" err="1">
                <a:latin typeface="Arial" pitchFamily="34" charset="0"/>
                <a:cs typeface="Arial" pitchFamily="34" charset="0"/>
              </a:rPr>
              <a:t>minat</a:t>
            </a:r>
            <a:r>
              <a:rPr lang="en-US" sz="1500" dirty="0">
                <a:latin typeface="Arial" pitchFamily="34" charset="0"/>
                <a:cs typeface="Arial" pitchFamily="34" charset="0"/>
              </a:rPr>
              <a:t> investor </a:t>
            </a:r>
            <a:r>
              <a:rPr lang="en-US" sz="1500" dirty="0" err="1">
                <a:latin typeface="Arial" pitchFamily="34" charset="0"/>
                <a:cs typeface="Arial" pitchFamily="34" charset="0"/>
              </a:rPr>
              <a:t>dalam</a:t>
            </a:r>
            <a:r>
              <a:rPr lang="en-US" sz="15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500" dirty="0" err="1" smtClean="0">
                <a:latin typeface="Arial" pitchFamily="34" charset="0"/>
                <a:cs typeface="Arial" pitchFamily="34" charset="0"/>
              </a:rPr>
              <a:t>berinvestasi</a:t>
            </a:r>
            <a:r>
              <a:rPr lang="en-US" sz="15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marL="122238" lvl="0" indent="-122238" algn="just">
              <a:buFont typeface="Arial" panose="020B0604020202020204" pitchFamily="34" charset="0"/>
              <a:buChar char="•"/>
            </a:pPr>
            <a:r>
              <a:rPr lang="en-US" sz="15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Dana </a:t>
            </a:r>
            <a:r>
              <a:rPr lang="en-US" sz="15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dari</a:t>
            </a:r>
            <a:r>
              <a:rPr lang="en-US" sz="15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investor </a:t>
            </a:r>
            <a:r>
              <a:rPr lang="en-US" sz="15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sangat</a:t>
            </a:r>
            <a:r>
              <a:rPr lang="en-US" sz="15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5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dibutuhkan</a:t>
            </a:r>
            <a:r>
              <a:rPr lang="en-US" sz="15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5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oleh</a:t>
            </a:r>
            <a:r>
              <a:rPr lang="en-US" sz="15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5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perusahaan</a:t>
            </a:r>
            <a:r>
              <a:rPr lang="en-US" sz="15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5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untuk</a:t>
            </a:r>
            <a:r>
              <a:rPr lang="en-US" sz="15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5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menjaga</a:t>
            </a:r>
            <a:r>
              <a:rPr lang="en-US" sz="15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5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kelangsungan</a:t>
            </a:r>
            <a:r>
              <a:rPr lang="en-US" sz="15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5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perusahaannya</a:t>
            </a:r>
            <a:r>
              <a:rPr lang="en-US" sz="15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, dana </a:t>
            </a:r>
            <a:r>
              <a:rPr lang="en-US" sz="15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tersebut</a:t>
            </a:r>
            <a:r>
              <a:rPr lang="en-US" sz="15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5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bisa</a:t>
            </a:r>
            <a:r>
              <a:rPr lang="en-US" sz="15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5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didapatkan</a:t>
            </a:r>
            <a:r>
              <a:rPr lang="en-US" sz="15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5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melalui</a:t>
            </a:r>
            <a:r>
              <a:rPr lang="en-US" sz="15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5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pasar</a:t>
            </a:r>
            <a:r>
              <a:rPr lang="en-US" sz="15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modal.</a:t>
            </a:r>
          </a:p>
          <a:p>
            <a:pPr marL="122238" lvl="0" indent="-122238" algn="just">
              <a:buFont typeface="Arial" panose="020B0604020202020204" pitchFamily="34" charset="0"/>
              <a:buChar char="•"/>
            </a:pPr>
            <a:endParaRPr lang="en-US" sz="1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895600" y="840581"/>
            <a:ext cx="3009900" cy="388381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t"/>
          <a:lstStyle/>
          <a:p>
            <a:pPr marL="168275" indent="-168275" algn="just">
              <a:buFont typeface="Arial" panose="020B0604020202020204" pitchFamily="34" charset="0"/>
              <a:buChar char="•"/>
            </a:pPr>
            <a:r>
              <a:rPr lang="en-US" sz="1500" dirty="0">
                <a:latin typeface="Arial" pitchFamily="34" charset="0"/>
                <a:ea typeface="Tahoma" pitchFamily="34" charset="0"/>
                <a:cs typeface="Arial" pitchFamily="34" charset="0"/>
              </a:rPr>
              <a:t>UU </a:t>
            </a:r>
            <a:r>
              <a:rPr lang="en-US" sz="1500" dirty="0" err="1">
                <a:latin typeface="Arial" pitchFamily="34" charset="0"/>
                <a:ea typeface="Tahoma" pitchFamily="34" charset="0"/>
                <a:cs typeface="Arial" pitchFamily="34" charset="0"/>
              </a:rPr>
              <a:t>Pasar</a:t>
            </a:r>
            <a:r>
              <a:rPr lang="en-US" sz="1500" dirty="0">
                <a:latin typeface="Arial" pitchFamily="34" charset="0"/>
                <a:ea typeface="Tahoma" pitchFamily="34" charset="0"/>
                <a:cs typeface="Arial" pitchFamily="34" charset="0"/>
              </a:rPr>
              <a:t> Modal No 8 </a:t>
            </a:r>
            <a:r>
              <a:rPr lang="en-US" sz="1500" dirty="0" err="1">
                <a:latin typeface="Arial" pitchFamily="34" charset="0"/>
                <a:ea typeface="Tahoma" pitchFamily="34" charset="0"/>
                <a:cs typeface="Arial" pitchFamily="34" charset="0"/>
              </a:rPr>
              <a:t>Tahun</a:t>
            </a:r>
            <a:r>
              <a:rPr lang="en-US" sz="1500" dirty="0">
                <a:latin typeface="Arial" pitchFamily="34" charset="0"/>
                <a:ea typeface="Tahoma" pitchFamily="34" charset="0"/>
                <a:cs typeface="Arial" pitchFamily="34" charset="0"/>
              </a:rPr>
              <a:t> 1995 </a:t>
            </a:r>
            <a:r>
              <a:rPr lang="en-US" sz="1500" dirty="0" err="1">
                <a:latin typeface="Arial" pitchFamily="34" charset="0"/>
                <a:ea typeface="Tahoma" pitchFamily="34" charset="0"/>
                <a:cs typeface="Arial" pitchFamily="34" charset="0"/>
              </a:rPr>
              <a:t>dalam</a:t>
            </a:r>
            <a:r>
              <a:rPr lang="en-US" sz="1500" dirty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sz="1500" dirty="0" err="1">
                <a:latin typeface="Arial" pitchFamily="34" charset="0"/>
                <a:ea typeface="Tahoma" pitchFamily="34" charset="0"/>
                <a:cs typeface="Arial" pitchFamily="34" charset="0"/>
              </a:rPr>
              <a:t>Sutedi</a:t>
            </a:r>
            <a:r>
              <a:rPr lang="en-US" sz="1500" dirty="0">
                <a:latin typeface="Arial" pitchFamily="34" charset="0"/>
                <a:ea typeface="Tahoma" pitchFamily="34" charset="0"/>
                <a:cs typeface="Arial" pitchFamily="34" charset="0"/>
              </a:rPr>
              <a:t> (2009:4</a:t>
            </a:r>
            <a:r>
              <a:rPr lang="en-US" sz="1500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), </a:t>
            </a:r>
            <a:r>
              <a:rPr lang="en-US" sz="1500" dirty="0" err="1" smtClean="0">
                <a:latin typeface="Arial" pitchFamily="34" charset="0"/>
                <a:ea typeface="Tahoma" pitchFamily="34" charset="0"/>
                <a:cs typeface="Arial" pitchFamily="34" charset="0"/>
              </a:rPr>
              <a:t>mewajibkan</a:t>
            </a:r>
            <a:r>
              <a:rPr lang="en-US" sz="1500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sz="1500" dirty="0" err="1">
                <a:latin typeface="Arial" pitchFamily="34" charset="0"/>
                <a:ea typeface="Tahoma" pitchFamily="34" charset="0"/>
                <a:cs typeface="Arial" pitchFamily="34" charset="0"/>
              </a:rPr>
              <a:t>perusahaan</a:t>
            </a:r>
            <a:r>
              <a:rPr lang="en-US" sz="1500" dirty="0">
                <a:latin typeface="Arial" pitchFamily="34" charset="0"/>
                <a:ea typeface="Tahoma" pitchFamily="34" charset="0"/>
                <a:cs typeface="Arial" pitchFamily="34" charset="0"/>
              </a:rPr>
              <a:t> yang </a:t>
            </a:r>
            <a:r>
              <a:rPr lang="en-US" sz="1500" dirty="0" err="1">
                <a:latin typeface="Arial" pitchFamily="34" charset="0"/>
                <a:ea typeface="Tahoma" pitchFamily="34" charset="0"/>
                <a:cs typeface="Arial" pitchFamily="34" charset="0"/>
              </a:rPr>
              <a:t>terdaftar</a:t>
            </a:r>
            <a:r>
              <a:rPr lang="en-US" sz="1500" dirty="0">
                <a:latin typeface="Arial" pitchFamily="34" charset="0"/>
                <a:ea typeface="Tahoma" pitchFamily="34" charset="0"/>
                <a:cs typeface="Arial" pitchFamily="34" charset="0"/>
              </a:rPr>
              <a:t> di </a:t>
            </a:r>
            <a:r>
              <a:rPr lang="en-US" sz="1500" dirty="0" err="1">
                <a:latin typeface="Arial" pitchFamily="34" charset="0"/>
                <a:ea typeface="Tahoma" pitchFamily="34" charset="0"/>
                <a:cs typeface="Arial" pitchFamily="34" charset="0"/>
              </a:rPr>
              <a:t>pasar</a:t>
            </a:r>
            <a:r>
              <a:rPr lang="en-US" sz="1500" dirty="0">
                <a:latin typeface="Arial" pitchFamily="34" charset="0"/>
                <a:ea typeface="Tahoma" pitchFamily="34" charset="0"/>
                <a:cs typeface="Arial" pitchFamily="34" charset="0"/>
              </a:rPr>
              <a:t> modal </a:t>
            </a:r>
            <a:r>
              <a:rPr lang="en-US" sz="1500" dirty="0" err="1">
                <a:latin typeface="Arial" pitchFamily="34" charset="0"/>
                <a:ea typeface="Tahoma" pitchFamily="34" charset="0"/>
                <a:cs typeface="Arial" pitchFamily="34" charset="0"/>
              </a:rPr>
              <a:t>untuk</a:t>
            </a:r>
            <a:r>
              <a:rPr lang="en-US" sz="1500" dirty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sz="1500" dirty="0" err="1">
                <a:latin typeface="Arial" pitchFamily="34" charset="0"/>
                <a:ea typeface="Tahoma" pitchFamily="34" charset="0"/>
                <a:cs typeface="Arial" pitchFamily="34" charset="0"/>
              </a:rPr>
              <a:t>mengungkapkan</a:t>
            </a:r>
            <a:r>
              <a:rPr lang="en-US" sz="1500" dirty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sz="1500" dirty="0" err="1">
                <a:latin typeface="Arial" pitchFamily="34" charset="0"/>
                <a:ea typeface="Tahoma" pitchFamily="34" charset="0"/>
                <a:cs typeface="Arial" pitchFamily="34" charset="0"/>
              </a:rPr>
              <a:t>seluruh</a:t>
            </a:r>
            <a:r>
              <a:rPr lang="en-US" sz="1500" dirty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sz="1500" dirty="0" err="1">
                <a:latin typeface="Arial" pitchFamily="34" charset="0"/>
                <a:ea typeface="Tahoma" pitchFamily="34" charset="0"/>
                <a:cs typeface="Arial" pitchFamily="34" charset="0"/>
              </a:rPr>
              <a:t>informasi</a:t>
            </a:r>
            <a:r>
              <a:rPr lang="en-US" sz="1500" dirty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sz="1500" dirty="0" err="1">
                <a:latin typeface="Arial" pitchFamily="34" charset="0"/>
                <a:ea typeface="Tahoma" pitchFamily="34" charset="0"/>
                <a:cs typeface="Arial" pitchFamily="34" charset="0"/>
              </a:rPr>
              <a:t>mengenai</a:t>
            </a:r>
            <a:r>
              <a:rPr lang="en-US" sz="1500" dirty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sz="1500" dirty="0" err="1">
                <a:latin typeface="Arial" pitchFamily="34" charset="0"/>
                <a:ea typeface="Tahoma" pitchFamily="34" charset="0"/>
                <a:cs typeface="Arial" pitchFamily="34" charset="0"/>
              </a:rPr>
              <a:t>keadaan</a:t>
            </a:r>
            <a:r>
              <a:rPr lang="en-US" sz="1500" dirty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sz="1500" dirty="0" err="1">
                <a:latin typeface="Arial" pitchFamily="34" charset="0"/>
                <a:ea typeface="Tahoma" pitchFamily="34" charset="0"/>
                <a:cs typeface="Arial" pitchFamily="34" charset="0"/>
              </a:rPr>
              <a:t>keuangan</a:t>
            </a:r>
            <a:r>
              <a:rPr lang="en-US" sz="1500" dirty="0">
                <a:latin typeface="Arial" pitchFamily="34" charset="0"/>
                <a:ea typeface="Tahoma" pitchFamily="34" charset="0"/>
                <a:cs typeface="Arial" pitchFamily="34" charset="0"/>
              </a:rPr>
              <a:t>, </a:t>
            </a:r>
            <a:r>
              <a:rPr lang="en-US" sz="1500" dirty="0" err="1">
                <a:latin typeface="Arial" pitchFamily="34" charset="0"/>
                <a:ea typeface="Tahoma" pitchFamily="34" charset="0"/>
                <a:cs typeface="Arial" pitchFamily="34" charset="0"/>
              </a:rPr>
              <a:t>aspek</a:t>
            </a:r>
            <a:r>
              <a:rPr lang="en-US" sz="1500" dirty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sz="1500" dirty="0" err="1" smtClean="0">
                <a:latin typeface="Arial" pitchFamily="34" charset="0"/>
                <a:ea typeface="Tahoma" pitchFamily="34" charset="0"/>
                <a:cs typeface="Arial" pitchFamily="34" charset="0"/>
              </a:rPr>
              <a:t>hukum</a:t>
            </a:r>
            <a:r>
              <a:rPr lang="en-US" sz="1500" dirty="0">
                <a:latin typeface="Arial" pitchFamily="34" charset="0"/>
                <a:ea typeface="Tahoma" pitchFamily="34" charset="0"/>
                <a:cs typeface="Arial" pitchFamily="34" charset="0"/>
              </a:rPr>
              <a:t>, </a:t>
            </a:r>
            <a:r>
              <a:rPr lang="en-US" sz="1500" dirty="0" err="1">
                <a:latin typeface="Arial" pitchFamily="34" charset="0"/>
                <a:ea typeface="Tahoma" pitchFamily="34" charset="0"/>
                <a:cs typeface="Arial" pitchFamily="34" charset="0"/>
              </a:rPr>
              <a:t>manajemen</a:t>
            </a:r>
            <a:r>
              <a:rPr lang="en-US" sz="1500" dirty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sz="1500" dirty="0" err="1">
                <a:latin typeface="Arial" pitchFamily="34" charset="0"/>
                <a:ea typeface="Tahoma" pitchFamily="34" charset="0"/>
                <a:cs typeface="Arial" pitchFamily="34" charset="0"/>
              </a:rPr>
              <a:t>dan</a:t>
            </a:r>
            <a:r>
              <a:rPr lang="en-US" sz="1500" dirty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sz="1500" dirty="0" err="1">
                <a:latin typeface="Arial" pitchFamily="34" charset="0"/>
                <a:ea typeface="Tahoma" pitchFamily="34" charset="0"/>
                <a:cs typeface="Arial" pitchFamily="34" charset="0"/>
              </a:rPr>
              <a:t>harta</a:t>
            </a:r>
            <a:r>
              <a:rPr lang="en-US" sz="1500" dirty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sz="1500" dirty="0" err="1">
                <a:latin typeface="Arial" pitchFamily="34" charset="0"/>
                <a:ea typeface="Tahoma" pitchFamily="34" charset="0"/>
                <a:cs typeface="Arial" pitchFamily="34" charset="0"/>
              </a:rPr>
              <a:t>kekayaan</a:t>
            </a:r>
            <a:r>
              <a:rPr lang="en-US" sz="1500" dirty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sz="1500" dirty="0" err="1">
                <a:latin typeface="Arial" pitchFamily="34" charset="0"/>
                <a:ea typeface="Tahoma" pitchFamily="34" charset="0"/>
                <a:cs typeface="Arial" pitchFamily="34" charset="0"/>
              </a:rPr>
              <a:t>perusahaan</a:t>
            </a:r>
            <a:r>
              <a:rPr lang="en-US" sz="1500" dirty="0">
                <a:latin typeface="Arial" pitchFamily="34" charset="0"/>
                <a:ea typeface="Tahoma" pitchFamily="34" charset="0"/>
                <a:cs typeface="Arial" pitchFamily="34" charset="0"/>
              </a:rPr>
              <a:t> (</a:t>
            </a:r>
            <a:r>
              <a:rPr lang="en-US" sz="1500" i="1" dirty="0">
                <a:latin typeface="Arial" pitchFamily="34" charset="0"/>
                <a:ea typeface="Tahoma" pitchFamily="34" charset="0"/>
                <a:cs typeface="Arial" pitchFamily="34" charset="0"/>
              </a:rPr>
              <a:t>full disclosure</a:t>
            </a:r>
            <a:r>
              <a:rPr lang="en-US" sz="1500" dirty="0">
                <a:latin typeface="Arial" pitchFamily="34" charset="0"/>
                <a:ea typeface="Tahoma" pitchFamily="34" charset="0"/>
                <a:cs typeface="Arial" pitchFamily="34" charset="0"/>
              </a:rPr>
              <a:t>) </a:t>
            </a:r>
            <a:r>
              <a:rPr lang="en-US" sz="1500" dirty="0" err="1">
                <a:latin typeface="Arial" pitchFamily="34" charset="0"/>
                <a:ea typeface="Tahoma" pitchFamily="34" charset="0"/>
                <a:cs typeface="Arial" pitchFamily="34" charset="0"/>
              </a:rPr>
              <a:t>kepada</a:t>
            </a:r>
            <a:r>
              <a:rPr lang="en-US" sz="1500" dirty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sz="1500" dirty="0" err="1" smtClean="0">
                <a:latin typeface="Arial" pitchFamily="34" charset="0"/>
                <a:ea typeface="Tahoma" pitchFamily="34" charset="0"/>
                <a:cs typeface="Arial" pitchFamily="34" charset="0"/>
              </a:rPr>
              <a:t>masyarkat</a:t>
            </a:r>
            <a:endParaRPr lang="en-US" sz="1500" dirty="0" smtClean="0"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168275" indent="-168275" algn="just">
              <a:buFont typeface="Arial" panose="020B0604020202020204" pitchFamily="34" charset="0"/>
              <a:buChar char="•"/>
            </a:pPr>
            <a:r>
              <a:rPr lang="en-US" sz="1500" dirty="0" smtClean="0">
                <a:latin typeface="Arial" pitchFamily="34" charset="0"/>
                <a:cs typeface="Arial" pitchFamily="34" charset="0"/>
              </a:rPr>
              <a:t>Investor </a:t>
            </a:r>
            <a:r>
              <a:rPr lang="en-US" sz="1500" dirty="0" err="1" smtClean="0">
                <a:latin typeface="Arial" pitchFamily="34" charset="0"/>
                <a:cs typeface="Arial" pitchFamily="34" charset="0"/>
              </a:rPr>
              <a:t>perlu</a:t>
            </a:r>
            <a:r>
              <a:rPr lang="en-US" sz="15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500" dirty="0" err="1" smtClean="0">
                <a:latin typeface="Arial" pitchFamily="34" charset="0"/>
                <a:cs typeface="Arial" pitchFamily="34" charset="0"/>
              </a:rPr>
              <a:t>mengetahui</a:t>
            </a:r>
            <a:r>
              <a:rPr lang="en-US" sz="15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500" dirty="0" err="1" smtClean="0">
                <a:latin typeface="Arial" pitchFamily="34" charset="0"/>
                <a:cs typeface="Arial" pitchFamily="34" charset="0"/>
              </a:rPr>
              <a:t>dan</a:t>
            </a:r>
            <a:r>
              <a:rPr lang="en-US" sz="15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500" dirty="0" err="1" smtClean="0">
                <a:latin typeface="Arial" pitchFamily="34" charset="0"/>
                <a:cs typeface="Arial" pitchFamily="34" charset="0"/>
              </a:rPr>
              <a:t>memilih</a:t>
            </a:r>
            <a:r>
              <a:rPr lang="en-US" sz="15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500" dirty="0" err="1" smtClean="0">
                <a:latin typeface="Arial" pitchFamily="34" charset="0"/>
                <a:cs typeface="Arial" pitchFamily="34" charset="0"/>
              </a:rPr>
              <a:t>saham</a:t>
            </a:r>
            <a:r>
              <a:rPr lang="en-US" sz="1500" dirty="0" smtClean="0">
                <a:latin typeface="Arial" pitchFamily="34" charset="0"/>
                <a:cs typeface="Arial" pitchFamily="34" charset="0"/>
              </a:rPr>
              <a:t> mana yang </a:t>
            </a:r>
            <a:r>
              <a:rPr lang="en-US" sz="1500" dirty="0" err="1" smtClean="0">
                <a:latin typeface="Arial" pitchFamily="34" charset="0"/>
                <a:cs typeface="Arial" pitchFamily="34" charset="0"/>
              </a:rPr>
              <a:t>dapat</a:t>
            </a:r>
            <a:r>
              <a:rPr lang="en-US" sz="15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500" dirty="0" err="1" smtClean="0">
                <a:latin typeface="Arial" pitchFamily="34" charset="0"/>
                <a:cs typeface="Arial" pitchFamily="34" charset="0"/>
              </a:rPr>
              <a:t>memberikan</a:t>
            </a:r>
            <a:r>
              <a:rPr lang="en-US" sz="15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500" dirty="0" err="1" smtClean="0">
                <a:latin typeface="Arial" pitchFamily="34" charset="0"/>
                <a:cs typeface="Arial" pitchFamily="34" charset="0"/>
              </a:rPr>
              <a:t>keuntungan</a:t>
            </a:r>
            <a:r>
              <a:rPr lang="en-US" sz="1500" dirty="0" smtClean="0">
                <a:latin typeface="Arial" pitchFamily="34" charset="0"/>
                <a:cs typeface="Arial" pitchFamily="34" charset="0"/>
              </a:rPr>
              <a:t> yang optimal.</a:t>
            </a:r>
            <a:endParaRPr lang="en-US" sz="1500" dirty="0">
              <a:latin typeface="Arial" pitchFamily="34" charset="0"/>
              <a:cs typeface="Arial" pitchFamily="34" charset="0"/>
            </a:endParaRPr>
          </a:p>
          <a:p>
            <a:pPr marL="168275" indent="-168275" algn="just">
              <a:buFont typeface="Arial" panose="020B0604020202020204" pitchFamily="34" charset="0"/>
              <a:buChar char="•"/>
            </a:pPr>
            <a:endParaRPr lang="en-US" sz="1400" dirty="0" smtClean="0"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168275" indent="-168275" algn="just">
              <a:buFont typeface="Arial" panose="020B0604020202020204" pitchFamily="34" charset="0"/>
              <a:buChar char="•"/>
            </a:pPr>
            <a:endParaRPr lang="en-US" sz="1400" dirty="0">
              <a:latin typeface="Arial" pitchFamily="34" charset="0"/>
              <a:cs typeface="Arial" pitchFamily="34" charset="0"/>
            </a:endParaRPr>
          </a:p>
          <a:p>
            <a:pPr marL="168275" indent="-168275" algn="just">
              <a:buFont typeface="Arial" panose="020B0604020202020204" pitchFamily="34" charset="0"/>
              <a:buChar char="•"/>
            </a:pPr>
            <a:endParaRPr lang="en-US" sz="16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020750" y="814386"/>
            <a:ext cx="2894648" cy="391001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t"/>
          <a:lstStyle/>
          <a:p>
            <a:pPr marL="168275" lvl="0" indent="-168275" algn="just">
              <a:buFont typeface="Arial" panose="020B0604020202020204" pitchFamily="34" charset="0"/>
              <a:buChar char="•"/>
            </a:pPr>
            <a:r>
              <a:rPr lang="en-US" sz="1450" dirty="0" err="1">
                <a:latin typeface="Arial" panose="020B0604020202020204" pitchFamily="34" charset="0"/>
                <a:cs typeface="Arial" pitchFamily="34" charset="0"/>
              </a:rPr>
              <a:t>Analisis</a:t>
            </a:r>
            <a:r>
              <a:rPr lang="en-US" sz="1450" dirty="0">
                <a:latin typeface="Arial" pitchFamily="34" charset="0"/>
                <a:cs typeface="Arial" pitchFamily="34" charset="0"/>
              </a:rPr>
              <a:t> fundamental : </a:t>
            </a:r>
            <a:r>
              <a:rPr lang="en-US" sz="145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analisis</a:t>
            </a:r>
            <a:r>
              <a:rPr lang="en-US" sz="145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5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dengan</a:t>
            </a:r>
            <a:r>
              <a:rPr lang="en-US" sz="145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5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menggunakan</a:t>
            </a:r>
            <a:r>
              <a:rPr lang="en-US" sz="1450" dirty="0" smtClean="0">
                <a:latin typeface="Arial" panose="020B0604020202020204" pitchFamily="34" charset="0"/>
                <a:cs typeface="Arial" panose="020B0604020202020204" pitchFamily="34" charset="0"/>
              </a:rPr>
              <a:t> data fundamental </a:t>
            </a:r>
            <a:r>
              <a:rPr lang="en-US" sz="145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seperti</a:t>
            </a:r>
            <a:r>
              <a:rPr lang="en-US" sz="1450" dirty="0" smtClean="0">
                <a:latin typeface="Arial" panose="020B0604020202020204" pitchFamily="34" charset="0"/>
                <a:cs typeface="Arial" panose="020B0604020202020204" pitchFamily="34" charset="0"/>
              </a:rPr>
              <a:t> data </a:t>
            </a:r>
            <a:r>
              <a:rPr lang="en-US" sz="145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keuangan</a:t>
            </a:r>
            <a:r>
              <a:rPr lang="en-US" sz="145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168275" lvl="0" indent="-168275" algn="just">
              <a:buFont typeface="Arial" panose="020B0604020202020204" pitchFamily="34" charset="0"/>
              <a:buChar char="•"/>
            </a:pPr>
            <a:r>
              <a:rPr lang="en-US" sz="145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Analisis</a:t>
            </a:r>
            <a:r>
              <a:rPr lang="en-US" sz="145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50" dirty="0" err="1">
                <a:latin typeface="Arial" panose="020B0604020202020204" pitchFamily="34" charset="0"/>
                <a:cs typeface="Arial" panose="020B0604020202020204" pitchFamily="34" charset="0"/>
              </a:rPr>
              <a:t>ini</a:t>
            </a:r>
            <a:r>
              <a:rPr lang="en-US" sz="14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50" dirty="0" err="1">
                <a:latin typeface="Arial" panose="020B0604020202020204" pitchFamily="34" charset="0"/>
                <a:cs typeface="Arial" panose="020B0604020202020204" pitchFamily="34" charset="0"/>
              </a:rPr>
              <a:t>digunakan</a:t>
            </a:r>
            <a:r>
              <a:rPr lang="en-US" sz="14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50" dirty="0" err="1">
                <a:latin typeface="Arial" panose="020B0604020202020204" pitchFamily="34" charset="0"/>
                <a:cs typeface="Arial" panose="020B0604020202020204" pitchFamily="34" charset="0"/>
              </a:rPr>
              <a:t>untuk</a:t>
            </a:r>
            <a:r>
              <a:rPr lang="en-US" sz="14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50" dirty="0" err="1">
                <a:latin typeface="Arial" panose="020B0604020202020204" pitchFamily="34" charset="0"/>
                <a:cs typeface="Arial" panose="020B0604020202020204" pitchFamily="34" charset="0"/>
              </a:rPr>
              <a:t>menilai</a:t>
            </a:r>
            <a:r>
              <a:rPr lang="en-US" sz="14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50" dirty="0" err="1">
                <a:latin typeface="Arial" panose="020B0604020202020204" pitchFamily="34" charset="0"/>
                <a:cs typeface="Arial" panose="020B0604020202020204" pitchFamily="34" charset="0"/>
              </a:rPr>
              <a:t>apakah</a:t>
            </a:r>
            <a:r>
              <a:rPr lang="en-US" sz="14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50" dirty="0" err="1">
                <a:latin typeface="Arial" panose="020B0604020202020204" pitchFamily="34" charset="0"/>
                <a:cs typeface="Arial" panose="020B0604020202020204" pitchFamily="34" charset="0"/>
              </a:rPr>
              <a:t>harga</a:t>
            </a:r>
            <a:r>
              <a:rPr lang="en-US" sz="14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50" dirty="0" err="1">
                <a:latin typeface="Arial" panose="020B0604020202020204" pitchFamily="34" charset="0"/>
                <a:cs typeface="Arial" panose="020B0604020202020204" pitchFamily="34" charset="0"/>
              </a:rPr>
              <a:t>suatu</a:t>
            </a:r>
            <a:r>
              <a:rPr lang="en-US" sz="14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50" dirty="0" err="1">
                <a:latin typeface="Arial" panose="020B0604020202020204" pitchFamily="34" charset="0"/>
                <a:cs typeface="Arial" panose="020B0604020202020204" pitchFamily="34" charset="0"/>
              </a:rPr>
              <a:t>saham</a:t>
            </a:r>
            <a:r>
              <a:rPr lang="en-US" sz="14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50" dirty="0" err="1">
                <a:latin typeface="Arial" panose="020B0604020202020204" pitchFamily="34" charset="0"/>
                <a:cs typeface="Arial" panose="020B0604020202020204" pitchFamily="34" charset="0"/>
              </a:rPr>
              <a:t>mahal</a:t>
            </a:r>
            <a:r>
              <a:rPr lang="en-US" sz="14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50" dirty="0" err="1">
                <a:latin typeface="Arial" panose="020B0604020202020204" pitchFamily="34" charset="0"/>
                <a:cs typeface="Arial" panose="020B0604020202020204" pitchFamily="34" charset="0"/>
              </a:rPr>
              <a:t>atau</a:t>
            </a:r>
            <a:r>
              <a:rPr lang="en-US" sz="14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50" dirty="0" err="1">
                <a:latin typeface="Arial" panose="020B0604020202020204" pitchFamily="34" charset="0"/>
                <a:cs typeface="Arial" panose="020B0604020202020204" pitchFamily="34" charset="0"/>
              </a:rPr>
              <a:t>murah</a:t>
            </a:r>
            <a:r>
              <a:rPr lang="en-US" sz="145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450" dirty="0" err="1">
                <a:latin typeface="Arial" panose="020B0604020202020204" pitchFamily="34" charset="0"/>
                <a:cs typeface="Arial" panose="020B0604020202020204" pitchFamily="34" charset="0"/>
              </a:rPr>
              <a:t>dan</a:t>
            </a:r>
            <a:r>
              <a:rPr lang="en-US" sz="14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50" dirty="0" err="1">
                <a:latin typeface="Arial" panose="020B0604020202020204" pitchFamily="34" charset="0"/>
                <a:cs typeface="Arial" panose="020B0604020202020204" pitchFamily="34" charset="0"/>
              </a:rPr>
              <a:t>apakah</a:t>
            </a:r>
            <a:r>
              <a:rPr lang="en-US" sz="14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50" dirty="0" err="1">
                <a:latin typeface="Arial" panose="020B0604020202020204" pitchFamily="34" charset="0"/>
                <a:cs typeface="Arial" panose="020B0604020202020204" pitchFamily="34" charset="0"/>
              </a:rPr>
              <a:t>saham</a:t>
            </a:r>
            <a:r>
              <a:rPr lang="en-US" sz="14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50" dirty="0" err="1">
                <a:latin typeface="Arial" panose="020B0604020202020204" pitchFamily="34" charset="0"/>
                <a:cs typeface="Arial" panose="020B0604020202020204" pitchFamily="34" charset="0"/>
              </a:rPr>
              <a:t>atau</a:t>
            </a:r>
            <a:r>
              <a:rPr lang="en-US" sz="14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50" dirty="0" err="1">
                <a:latin typeface="Arial" panose="020B0604020202020204" pitchFamily="34" charset="0"/>
                <a:cs typeface="Arial" panose="020B0604020202020204" pitchFamily="34" charset="0"/>
              </a:rPr>
              <a:t>perusahaan</a:t>
            </a:r>
            <a:r>
              <a:rPr lang="en-US" sz="14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50" dirty="0" err="1">
                <a:latin typeface="Arial" panose="020B0604020202020204" pitchFamily="34" charset="0"/>
                <a:cs typeface="Arial" panose="020B0604020202020204" pitchFamily="34" charset="0"/>
              </a:rPr>
              <a:t>tersebut</a:t>
            </a:r>
            <a:r>
              <a:rPr lang="en-US" sz="14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50" dirty="0" err="1">
                <a:latin typeface="Arial" panose="020B0604020202020204" pitchFamily="34" charset="0"/>
                <a:cs typeface="Arial" panose="020B0604020202020204" pitchFamily="34" charset="0"/>
              </a:rPr>
              <a:t>berkinerja</a:t>
            </a:r>
            <a:r>
              <a:rPr lang="en-US" sz="14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50" dirty="0" err="1">
                <a:latin typeface="Arial" panose="020B0604020202020204" pitchFamily="34" charset="0"/>
                <a:cs typeface="Arial" panose="020B0604020202020204" pitchFamily="34" charset="0"/>
              </a:rPr>
              <a:t>baik</a:t>
            </a:r>
            <a:r>
              <a:rPr lang="en-US" sz="14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50" dirty="0" err="1">
                <a:latin typeface="Arial" panose="020B0604020202020204" pitchFamily="34" charset="0"/>
                <a:cs typeface="Arial" panose="020B0604020202020204" pitchFamily="34" charset="0"/>
              </a:rPr>
              <a:t>jika</a:t>
            </a:r>
            <a:r>
              <a:rPr lang="en-US" sz="14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50" dirty="0" err="1">
                <a:latin typeface="Arial" panose="020B0604020202020204" pitchFamily="34" charset="0"/>
                <a:cs typeface="Arial" panose="020B0604020202020204" pitchFamily="34" charset="0"/>
              </a:rPr>
              <a:t>dibandingkan</a:t>
            </a:r>
            <a:r>
              <a:rPr lang="en-US" sz="14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50" dirty="0" err="1">
                <a:latin typeface="Arial" panose="020B0604020202020204" pitchFamily="34" charset="0"/>
                <a:cs typeface="Arial" panose="020B0604020202020204" pitchFamily="34" charset="0"/>
              </a:rPr>
              <a:t>dengan</a:t>
            </a:r>
            <a:r>
              <a:rPr lang="en-US" sz="14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50" dirty="0" err="1">
                <a:latin typeface="Arial" panose="020B0604020202020204" pitchFamily="34" charset="0"/>
                <a:cs typeface="Arial" panose="020B0604020202020204" pitchFamily="34" charset="0"/>
              </a:rPr>
              <a:t>saham-saham</a:t>
            </a:r>
            <a:r>
              <a:rPr lang="en-US" sz="1450" dirty="0">
                <a:latin typeface="Arial" panose="020B0604020202020204" pitchFamily="34" charset="0"/>
                <a:cs typeface="Arial" panose="020B0604020202020204" pitchFamily="34" charset="0"/>
              </a:rPr>
              <a:t> di </a:t>
            </a:r>
            <a:r>
              <a:rPr lang="en-US" sz="145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sektornya</a:t>
            </a:r>
            <a:endParaRPr lang="en-US" sz="145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68275" lvl="0" indent="-168275" algn="just">
              <a:buFont typeface="Arial" panose="020B0604020202020204" pitchFamily="34" charset="0"/>
              <a:buChar char="•"/>
            </a:pPr>
            <a:endParaRPr lang="en-US" sz="14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+mj-lt"/>
              <a:buAutoNum type="alphaLcParenR"/>
            </a:pPr>
            <a:r>
              <a:rPr lang="en-US" sz="1450" b="1" dirty="0">
                <a:latin typeface="Arial" panose="020B0604020202020204" pitchFamily="34" charset="0"/>
                <a:cs typeface="Arial" panose="020B0604020202020204" pitchFamily="34" charset="0"/>
              </a:rPr>
              <a:t>EPS </a:t>
            </a:r>
            <a:r>
              <a:rPr lang="en-US" sz="1450" b="1" dirty="0" err="1">
                <a:latin typeface="Arial" panose="020B0604020202020204" pitchFamily="34" charset="0"/>
                <a:cs typeface="Arial" panose="020B0604020202020204" pitchFamily="34" charset="0"/>
              </a:rPr>
              <a:t>tinggi</a:t>
            </a:r>
            <a:r>
              <a:rPr lang="en-US" sz="1450" b="1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sz="1450" b="1" dirty="0" smtClean="0">
                <a:latin typeface="Arial" panose="020B0604020202020204" pitchFamily="34" charset="0"/>
                <a:cs typeface="Arial" panose="020B0604020202020204" pitchFamily="34" charset="0"/>
              </a:rPr>
              <a:t>=&gt;  </a:t>
            </a:r>
            <a:r>
              <a:rPr lang="en-US" sz="145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Harga</a:t>
            </a:r>
            <a:r>
              <a:rPr lang="en-US" sz="145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50" b="1" dirty="0" err="1">
                <a:latin typeface="Arial" panose="020B0604020202020204" pitchFamily="34" charset="0"/>
                <a:cs typeface="Arial" panose="020B0604020202020204" pitchFamily="34" charset="0"/>
              </a:rPr>
              <a:t>saham</a:t>
            </a:r>
            <a:r>
              <a:rPr lang="en-US" sz="145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50" b="1" dirty="0" err="1">
                <a:latin typeface="Arial" panose="020B0604020202020204" pitchFamily="34" charset="0"/>
                <a:cs typeface="Arial" panose="020B0604020202020204" pitchFamily="34" charset="0"/>
              </a:rPr>
              <a:t>naik</a:t>
            </a:r>
            <a:r>
              <a:rPr lang="en-US" sz="145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342900" indent="-342900" algn="just">
              <a:buFont typeface="+mj-lt"/>
              <a:buAutoNum type="alphaLcParenR"/>
            </a:pPr>
            <a:r>
              <a:rPr lang="en-US" sz="1450" b="1" dirty="0">
                <a:latin typeface="Arial" panose="020B0604020202020204" pitchFamily="34" charset="0"/>
                <a:cs typeface="Arial" panose="020B0604020202020204" pitchFamily="34" charset="0"/>
              </a:rPr>
              <a:t>PER </a:t>
            </a:r>
            <a:r>
              <a:rPr lang="en-US" sz="145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tinggi</a:t>
            </a:r>
            <a:r>
              <a:rPr lang="en-US" sz="1450" b="1" dirty="0" smtClean="0">
                <a:latin typeface="Arial" panose="020B0604020202020204" pitchFamily="34" charset="0"/>
                <a:cs typeface="Arial" panose="020B0604020202020204" pitchFamily="34" charset="0"/>
              </a:rPr>
              <a:t> =&gt; </a:t>
            </a:r>
            <a:r>
              <a:rPr lang="en-US" sz="145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semakin</a:t>
            </a:r>
            <a:r>
              <a:rPr lang="en-US" sz="145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50" b="1" dirty="0" err="1">
                <a:latin typeface="Arial" panose="020B0604020202020204" pitchFamily="34" charset="0"/>
                <a:cs typeface="Arial" panose="020B0604020202020204" pitchFamily="34" charset="0"/>
              </a:rPr>
              <a:t>baik</a:t>
            </a:r>
            <a:r>
              <a:rPr lang="en-US" sz="145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50" b="1" dirty="0" err="1">
                <a:latin typeface="Arial" panose="020B0604020202020204" pitchFamily="34" charset="0"/>
                <a:cs typeface="Arial" panose="020B0604020202020204" pitchFamily="34" charset="0"/>
              </a:rPr>
              <a:t>prospek</a:t>
            </a:r>
            <a:r>
              <a:rPr lang="en-US" sz="145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50" b="1" dirty="0" err="1">
                <a:latin typeface="Arial" panose="020B0604020202020204" pitchFamily="34" charset="0"/>
                <a:cs typeface="Arial" panose="020B0604020202020204" pitchFamily="34" charset="0"/>
              </a:rPr>
              <a:t>perusahaan</a:t>
            </a:r>
            <a:r>
              <a:rPr lang="en-US" sz="145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168275" lvl="0" indent="-168275" algn="just">
              <a:buFont typeface="Arial" panose="020B0604020202020204" pitchFamily="34" charset="0"/>
              <a:buChar char="•"/>
            </a:pPr>
            <a:endParaRPr lang="en-US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just"/>
            <a:endParaRPr lang="en-US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7475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>
            <a:normAutofit/>
          </a:bodyPr>
          <a:lstStyle/>
          <a:p>
            <a:r>
              <a:rPr lang="en-US" sz="4000" b="1" dirty="0" smtClean="0">
                <a:latin typeface="Bookman Old Style" pitchFamily="18" charset="0"/>
              </a:rPr>
              <a:t>RUMUSAN MASALAH</a:t>
            </a:r>
            <a:endParaRPr lang="en-US" sz="4000" b="1" dirty="0">
              <a:latin typeface="Bookman Old Style" pitchFamily="18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03229795"/>
              </p:ext>
            </p:extLst>
          </p:nvPr>
        </p:nvGraphicFramePr>
        <p:xfrm>
          <a:off x="457200" y="1295400"/>
          <a:ext cx="8229600" cy="48307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670496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228600" y="152400"/>
            <a:ext cx="4238308" cy="639762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en-US" dirty="0" smtClean="0">
                <a:latin typeface="Arial Black" panose="020B0A04020102020204" pitchFamily="34" charset="0"/>
              </a:rPr>
              <a:t>TINJAUAN PUSTAKA</a:t>
            </a:r>
            <a:endParaRPr lang="en-US" dirty="0">
              <a:latin typeface="Arial Black" panose="020B0A04020102020204" pitchFamily="34" charset="0"/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half" idx="2"/>
          </p:nvPr>
        </p:nvSpPr>
        <p:spPr>
          <a:xfrm>
            <a:off x="228600" y="897984"/>
            <a:ext cx="4268788" cy="2794368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85000" lnSpcReduction="10000"/>
          </a:bodyPr>
          <a:lstStyle/>
          <a:p>
            <a:pPr marL="228600" indent="-228600" algn="just">
              <a:buFont typeface="+mj-lt"/>
              <a:buAutoNum type="arabicPeriod"/>
            </a:pPr>
            <a:r>
              <a:rPr lang="en-US" sz="17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EPS</a:t>
            </a:r>
            <a:r>
              <a:rPr lang="en-US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 : </a:t>
            </a:r>
            <a:r>
              <a:rPr lang="en-US" sz="1700" dirty="0" err="1">
                <a:latin typeface="Arial" pitchFamily="34" charset="0"/>
                <a:cs typeface="Arial" pitchFamily="34" charset="0"/>
              </a:rPr>
              <a:t>Rasio</a:t>
            </a:r>
            <a:r>
              <a:rPr lang="en-US" sz="1700" dirty="0">
                <a:latin typeface="Arial" pitchFamily="34" charset="0"/>
                <a:cs typeface="Arial" pitchFamily="34" charset="0"/>
              </a:rPr>
              <a:t> yang </a:t>
            </a:r>
            <a:r>
              <a:rPr lang="en-US" sz="1700" dirty="0" err="1">
                <a:latin typeface="Arial" pitchFamily="34" charset="0"/>
                <a:cs typeface="Arial" pitchFamily="34" charset="0"/>
              </a:rPr>
              <a:t>digunakan</a:t>
            </a:r>
            <a:r>
              <a:rPr lang="en-US" sz="17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700" dirty="0" err="1">
                <a:latin typeface="Arial" pitchFamily="34" charset="0"/>
                <a:cs typeface="Arial" pitchFamily="34" charset="0"/>
              </a:rPr>
              <a:t>untuk</a:t>
            </a:r>
            <a:r>
              <a:rPr lang="en-US" sz="17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700" dirty="0" err="1">
                <a:latin typeface="Arial" pitchFamily="34" charset="0"/>
                <a:cs typeface="Arial" pitchFamily="34" charset="0"/>
              </a:rPr>
              <a:t>menghitung</a:t>
            </a:r>
            <a:r>
              <a:rPr lang="en-US" sz="17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700" dirty="0" err="1">
                <a:latin typeface="Arial" pitchFamily="34" charset="0"/>
                <a:cs typeface="Arial" pitchFamily="34" charset="0"/>
              </a:rPr>
              <a:t>laba</a:t>
            </a:r>
            <a:r>
              <a:rPr lang="en-US" sz="17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700" dirty="0" err="1">
                <a:latin typeface="Arial" pitchFamily="34" charset="0"/>
                <a:cs typeface="Arial" pitchFamily="34" charset="0"/>
              </a:rPr>
              <a:t>atau</a:t>
            </a:r>
            <a:r>
              <a:rPr lang="en-US" sz="17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700" dirty="0" err="1">
                <a:latin typeface="Arial" pitchFamily="34" charset="0"/>
                <a:cs typeface="Arial" pitchFamily="34" charset="0"/>
              </a:rPr>
              <a:t>keuntungan</a:t>
            </a:r>
            <a:r>
              <a:rPr lang="en-US" sz="17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700" dirty="0" err="1">
                <a:latin typeface="Arial" pitchFamily="34" charset="0"/>
                <a:cs typeface="Arial" pitchFamily="34" charset="0"/>
              </a:rPr>
              <a:t>bersih</a:t>
            </a:r>
            <a:r>
              <a:rPr lang="en-US" sz="1700" dirty="0">
                <a:latin typeface="Arial" pitchFamily="34" charset="0"/>
                <a:cs typeface="Arial" pitchFamily="34" charset="0"/>
              </a:rPr>
              <a:t> yang </a:t>
            </a:r>
            <a:r>
              <a:rPr lang="en-US" sz="1700" dirty="0" err="1">
                <a:latin typeface="Arial" pitchFamily="34" charset="0"/>
                <a:cs typeface="Arial" pitchFamily="34" charset="0"/>
              </a:rPr>
              <a:t>diperoleh</a:t>
            </a:r>
            <a:r>
              <a:rPr lang="en-US" sz="17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700" dirty="0" err="1">
                <a:latin typeface="Arial" pitchFamily="34" charset="0"/>
                <a:cs typeface="Arial" pitchFamily="34" charset="0"/>
              </a:rPr>
              <a:t>dari</a:t>
            </a:r>
            <a:r>
              <a:rPr lang="en-US" sz="17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700" dirty="0" err="1">
                <a:latin typeface="Arial" pitchFamily="34" charset="0"/>
                <a:cs typeface="Arial" pitchFamily="34" charset="0"/>
              </a:rPr>
              <a:t>selembar</a:t>
            </a:r>
            <a:r>
              <a:rPr lang="en-US" sz="17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700" dirty="0" err="1" smtClean="0">
                <a:latin typeface="Arial" pitchFamily="34" charset="0"/>
                <a:cs typeface="Arial" pitchFamily="34" charset="0"/>
              </a:rPr>
              <a:t>saham</a:t>
            </a:r>
            <a:r>
              <a:rPr lang="en-US" sz="17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700" dirty="0">
                <a:latin typeface="Arial" pitchFamily="34" charset="0"/>
                <a:cs typeface="Arial" pitchFamily="34" charset="0"/>
              </a:rPr>
              <a:t>(</a:t>
            </a:r>
            <a:r>
              <a:rPr lang="en-US" sz="1700" dirty="0" err="1">
                <a:latin typeface="Arial" pitchFamily="34" charset="0"/>
                <a:cs typeface="Arial" pitchFamily="34" charset="0"/>
              </a:rPr>
              <a:t>Tryfino</a:t>
            </a:r>
            <a:r>
              <a:rPr lang="en-US" sz="1700" dirty="0">
                <a:latin typeface="Arial" pitchFamily="34" charset="0"/>
                <a:cs typeface="Arial" pitchFamily="34" charset="0"/>
              </a:rPr>
              <a:t>, 2009:11</a:t>
            </a:r>
            <a:r>
              <a:rPr lang="en-US" sz="1700" dirty="0" smtClean="0">
                <a:latin typeface="Arial" pitchFamily="34" charset="0"/>
                <a:cs typeface="Arial" pitchFamily="34" charset="0"/>
              </a:rPr>
              <a:t>).</a:t>
            </a:r>
          </a:p>
          <a:p>
            <a:pPr marL="228600" indent="-228600" algn="just">
              <a:buFont typeface="+mj-lt"/>
              <a:buAutoNum type="arabicPeriod"/>
            </a:pPr>
            <a:endParaRPr lang="en-US" sz="1700" dirty="0">
              <a:latin typeface="Arial" pitchFamily="34" charset="0"/>
              <a:cs typeface="Arial" pitchFamily="34" charset="0"/>
            </a:endParaRPr>
          </a:p>
          <a:p>
            <a:pPr marL="228600" indent="-228600" algn="just">
              <a:buFont typeface="+mj-lt"/>
              <a:buAutoNum type="arabicPeriod"/>
            </a:pPr>
            <a:r>
              <a:rPr lang="en-US" sz="17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PER</a:t>
            </a:r>
            <a:r>
              <a:rPr lang="en-US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 : </a:t>
            </a:r>
            <a:r>
              <a:rPr lang="en-US" sz="1700" dirty="0" err="1">
                <a:latin typeface="Arial" pitchFamily="34" charset="0"/>
                <a:cs typeface="Arial" pitchFamily="34" charset="0"/>
              </a:rPr>
              <a:t>Membandingkan</a:t>
            </a:r>
            <a:r>
              <a:rPr lang="en-US" sz="17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700" dirty="0" err="1">
                <a:latin typeface="Arial" pitchFamily="34" charset="0"/>
                <a:cs typeface="Arial" pitchFamily="34" charset="0"/>
              </a:rPr>
              <a:t>antara</a:t>
            </a:r>
            <a:r>
              <a:rPr lang="en-US" sz="17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700" dirty="0" err="1">
                <a:latin typeface="Arial" pitchFamily="34" charset="0"/>
                <a:cs typeface="Arial" pitchFamily="34" charset="0"/>
              </a:rPr>
              <a:t>harga</a:t>
            </a:r>
            <a:r>
              <a:rPr lang="en-US" sz="17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700" dirty="0" err="1">
                <a:latin typeface="Arial" pitchFamily="34" charset="0"/>
                <a:cs typeface="Arial" pitchFamily="34" charset="0"/>
              </a:rPr>
              <a:t>pasar</a:t>
            </a:r>
            <a:r>
              <a:rPr lang="en-US" sz="1700" dirty="0">
                <a:latin typeface="Arial" pitchFamily="34" charset="0"/>
                <a:cs typeface="Arial" pitchFamily="34" charset="0"/>
              </a:rPr>
              <a:t> rata-rata </a:t>
            </a:r>
            <a:r>
              <a:rPr lang="en-US" sz="1700" dirty="0" err="1">
                <a:latin typeface="Arial" pitchFamily="34" charset="0"/>
                <a:cs typeface="Arial" pitchFamily="34" charset="0"/>
              </a:rPr>
              <a:t>dengan</a:t>
            </a:r>
            <a:r>
              <a:rPr lang="en-US" sz="17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700" dirty="0" err="1">
                <a:latin typeface="Arial" pitchFamily="34" charset="0"/>
                <a:cs typeface="Arial" pitchFamily="34" charset="0"/>
              </a:rPr>
              <a:t>laba</a:t>
            </a:r>
            <a:r>
              <a:rPr lang="en-US" sz="1700" dirty="0">
                <a:latin typeface="Arial" pitchFamily="34" charset="0"/>
                <a:cs typeface="Arial" pitchFamily="34" charset="0"/>
              </a:rPr>
              <a:t> per </a:t>
            </a:r>
            <a:r>
              <a:rPr lang="en-US" sz="1700" dirty="0" err="1">
                <a:latin typeface="Arial" pitchFamily="34" charset="0"/>
                <a:cs typeface="Arial" pitchFamily="34" charset="0"/>
              </a:rPr>
              <a:t>lembar</a:t>
            </a:r>
            <a:r>
              <a:rPr lang="en-US" sz="1700" dirty="0">
                <a:latin typeface="Arial" pitchFamily="34" charset="0"/>
                <a:cs typeface="Arial" pitchFamily="34" charset="0"/>
              </a:rPr>
              <a:t> yang </a:t>
            </a:r>
            <a:r>
              <a:rPr lang="en-US" sz="1700" dirty="0" err="1">
                <a:latin typeface="Arial" pitchFamily="34" charset="0"/>
                <a:cs typeface="Arial" pitchFamily="34" charset="0"/>
              </a:rPr>
              <a:t>digunakan</a:t>
            </a:r>
            <a:r>
              <a:rPr lang="en-US" sz="17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700" dirty="0" err="1">
                <a:latin typeface="Arial" pitchFamily="34" charset="0"/>
                <a:cs typeface="Arial" pitchFamily="34" charset="0"/>
              </a:rPr>
              <a:t>untuk</a:t>
            </a:r>
            <a:r>
              <a:rPr lang="en-US" sz="17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700" dirty="0" err="1">
                <a:latin typeface="Arial" pitchFamily="34" charset="0"/>
                <a:cs typeface="Arial" pitchFamily="34" charset="0"/>
              </a:rPr>
              <a:t>mengukur</a:t>
            </a:r>
            <a:r>
              <a:rPr lang="en-US" sz="17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700" dirty="0" err="1">
                <a:latin typeface="Arial" pitchFamily="34" charset="0"/>
                <a:cs typeface="Arial" pitchFamily="34" charset="0"/>
              </a:rPr>
              <a:t>seberapa</a:t>
            </a:r>
            <a:r>
              <a:rPr lang="en-US" sz="17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700" dirty="0" err="1">
                <a:latin typeface="Arial" pitchFamily="34" charset="0"/>
                <a:cs typeface="Arial" pitchFamily="34" charset="0"/>
              </a:rPr>
              <a:t>besar</a:t>
            </a:r>
            <a:r>
              <a:rPr lang="en-US" sz="17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700" dirty="0" err="1">
                <a:latin typeface="Arial" pitchFamily="34" charset="0"/>
                <a:cs typeface="Arial" pitchFamily="34" charset="0"/>
              </a:rPr>
              <a:t>laba</a:t>
            </a:r>
            <a:r>
              <a:rPr lang="en-US" sz="1700" dirty="0">
                <a:latin typeface="Arial" pitchFamily="34" charset="0"/>
                <a:cs typeface="Arial" pitchFamily="34" charset="0"/>
              </a:rPr>
              <a:t> yang </a:t>
            </a:r>
            <a:r>
              <a:rPr lang="en-US" sz="1700" dirty="0" err="1">
                <a:latin typeface="Arial" pitchFamily="34" charset="0"/>
                <a:cs typeface="Arial" pitchFamily="34" charset="0"/>
              </a:rPr>
              <a:t>dihasilkan</a:t>
            </a:r>
            <a:r>
              <a:rPr lang="en-US" sz="17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700" dirty="0" err="1">
                <a:latin typeface="Arial" pitchFamily="34" charset="0"/>
                <a:cs typeface="Arial" pitchFamily="34" charset="0"/>
              </a:rPr>
              <a:t>oleh</a:t>
            </a:r>
            <a:r>
              <a:rPr lang="en-US" sz="17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700" dirty="0" err="1" smtClean="0">
                <a:latin typeface="Arial" pitchFamily="34" charset="0"/>
                <a:cs typeface="Arial" pitchFamily="34" charset="0"/>
              </a:rPr>
              <a:t>perusahaan</a:t>
            </a:r>
            <a:r>
              <a:rPr lang="en-US" sz="17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700" dirty="0">
                <a:latin typeface="Arial" pitchFamily="34" charset="0"/>
                <a:cs typeface="Arial" pitchFamily="34" charset="0"/>
              </a:rPr>
              <a:t>(Habib, </a:t>
            </a:r>
            <a:r>
              <a:rPr lang="en-US" sz="1700" dirty="0" smtClean="0">
                <a:latin typeface="Arial" pitchFamily="34" charset="0"/>
                <a:cs typeface="Arial" pitchFamily="34" charset="0"/>
              </a:rPr>
              <a:t>2008:62).</a:t>
            </a:r>
          </a:p>
          <a:p>
            <a:pPr marL="228600" indent="-228600" algn="just">
              <a:buFont typeface="+mj-lt"/>
              <a:buAutoNum type="arabicPeriod"/>
            </a:pPr>
            <a:endParaRPr lang="en-US" sz="1700" dirty="0" smtClean="0">
              <a:latin typeface="Arial" pitchFamily="34" charset="0"/>
              <a:cs typeface="Arial" pitchFamily="34" charset="0"/>
            </a:endParaRPr>
          </a:p>
          <a:p>
            <a:pPr marL="228600" indent="-228600" algn="just">
              <a:buFont typeface="+mj-lt"/>
              <a:buAutoNum type="arabicPeriod"/>
            </a:pPr>
            <a:r>
              <a:rPr lang="en-US" sz="1700" b="1" u="sng" dirty="0" err="1" smtClean="0">
                <a:latin typeface="Arial" pitchFamily="34" charset="0"/>
                <a:cs typeface="Arial" pitchFamily="34" charset="0"/>
              </a:rPr>
              <a:t>Harga</a:t>
            </a:r>
            <a:r>
              <a:rPr lang="en-US" sz="1700" b="1" u="sng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700" b="1" u="sng" dirty="0" err="1" smtClean="0">
                <a:latin typeface="Arial" pitchFamily="34" charset="0"/>
                <a:cs typeface="Arial" pitchFamily="34" charset="0"/>
              </a:rPr>
              <a:t>Saham</a:t>
            </a:r>
            <a:r>
              <a:rPr lang="en-US" sz="1700" b="1" u="sng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700" dirty="0" smtClean="0">
                <a:latin typeface="Arial" pitchFamily="34" charset="0"/>
                <a:cs typeface="Arial" pitchFamily="34" charset="0"/>
              </a:rPr>
              <a:t>: </a:t>
            </a:r>
            <a:r>
              <a:rPr lang="en-US" sz="1700" dirty="0" err="1" smtClean="0">
                <a:latin typeface="Arial" pitchFamily="34" charset="0"/>
                <a:cs typeface="Arial" pitchFamily="34" charset="0"/>
              </a:rPr>
              <a:t>Harga</a:t>
            </a:r>
            <a:r>
              <a:rPr lang="en-US" sz="17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700" dirty="0">
                <a:latin typeface="Arial" pitchFamily="34" charset="0"/>
                <a:cs typeface="Arial" pitchFamily="34" charset="0"/>
              </a:rPr>
              <a:t>yang </a:t>
            </a:r>
            <a:r>
              <a:rPr lang="en-US" sz="1700" dirty="0" err="1">
                <a:latin typeface="Arial" pitchFamily="34" charset="0"/>
                <a:cs typeface="Arial" pitchFamily="34" charset="0"/>
              </a:rPr>
              <a:t>ditentukan</a:t>
            </a:r>
            <a:r>
              <a:rPr lang="en-US" sz="17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700" dirty="0" err="1">
                <a:latin typeface="Arial" pitchFamily="34" charset="0"/>
                <a:cs typeface="Arial" pitchFamily="34" charset="0"/>
              </a:rPr>
              <a:t>dan</a:t>
            </a:r>
            <a:r>
              <a:rPr lang="en-US" sz="17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700" dirty="0" err="1">
                <a:latin typeface="Arial" pitchFamily="34" charset="0"/>
                <a:cs typeface="Arial" pitchFamily="34" charset="0"/>
              </a:rPr>
              <a:t>dibentuk</a:t>
            </a:r>
            <a:r>
              <a:rPr lang="en-US" sz="17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700" dirty="0" err="1">
                <a:latin typeface="Arial" pitchFamily="34" charset="0"/>
                <a:cs typeface="Arial" pitchFamily="34" charset="0"/>
              </a:rPr>
              <a:t>oleh</a:t>
            </a:r>
            <a:r>
              <a:rPr lang="en-US" sz="17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700" dirty="0" err="1">
                <a:latin typeface="Arial" pitchFamily="34" charset="0"/>
                <a:cs typeface="Arial" pitchFamily="34" charset="0"/>
              </a:rPr>
              <a:t>mekanisme</a:t>
            </a:r>
            <a:r>
              <a:rPr lang="en-US" sz="17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700" dirty="0" err="1">
                <a:latin typeface="Arial" pitchFamily="34" charset="0"/>
                <a:cs typeface="Arial" pitchFamily="34" charset="0"/>
              </a:rPr>
              <a:t>pasar</a:t>
            </a:r>
            <a:r>
              <a:rPr lang="en-US" sz="1700" dirty="0">
                <a:latin typeface="Arial" pitchFamily="34" charset="0"/>
                <a:cs typeface="Arial" pitchFamily="34" charset="0"/>
              </a:rPr>
              <a:t> modal (</a:t>
            </a:r>
            <a:r>
              <a:rPr lang="en-US" sz="1700" dirty="0" err="1">
                <a:latin typeface="Arial" pitchFamily="34" charset="0"/>
                <a:cs typeface="Arial" pitchFamily="34" charset="0"/>
              </a:rPr>
              <a:t>Sunnariyah</a:t>
            </a:r>
            <a:r>
              <a:rPr lang="en-US" sz="1700" dirty="0">
                <a:latin typeface="Arial" pitchFamily="34" charset="0"/>
                <a:cs typeface="Arial" pitchFamily="34" charset="0"/>
              </a:rPr>
              <a:t>, 2011:180).</a:t>
            </a:r>
          </a:p>
          <a:p>
            <a:pPr marL="228600" indent="-228600" algn="just">
              <a:buFont typeface="+mj-lt"/>
              <a:buAutoNum type="arabicPeriod"/>
            </a:pPr>
            <a:endParaRPr lang="en-US" dirty="0"/>
          </a:p>
          <a:p>
            <a:pPr marL="457200" indent="-457200">
              <a:buFont typeface="+mj-lt"/>
              <a:buAutoNum type="arabicPeriod"/>
            </a:pPr>
            <a:endParaRPr lang="en-US" dirty="0"/>
          </a:p>
          <a:p>
            <a:pPr marL="457200" indent="-457200">
              <a:buFont typeface="+mj-lt"/>
              <a:buAutoNum type="arabicPeriod"/>
            </a:pPr>
            <a:endParaRPr lang="en-US" dirty="0" smtClean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3"/>
          </p:nvPr>
        </p:nvSpPr>
        <p:spPr>
          <a:xfrm>
            <a:off x="4672828" y="189970"/>
            <a:ext cx="4377600" cy="639762"/>
          </a:xfr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US" dirty="0" smtClean="0">
                <a:latin typeface="Arial Black" panose="020B0A04020102020204" pitchFamily="34" charset="0"/>
              </a:rPr>
              <a:t>KERANGKA PEMIKIRAN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4645025" y="1136822"/>
            <a:ext cx="4377600" cy="5195771"/>
            <a:chOff x="1262743" y="970840"/>
            <a:chExt cx="4377600" cy="5003788"/>
          </a:xfrm>
        </p:grpSpPr>
        <p:sp>
          <p:nvSpPr>
            <p:cNvPr id="13" name="Rectangle 12"/>
            <p:cNvSpPr/>
            <p:nvPr/>
          </p:nvSpPr>
          <p:spPr>
            <a:xfrm>
              <a:off x="1262743" y="970840"/>
              <a:ext cx="1853293" cy="2367193"/>
            </a:xfrm>
            <a:prstGeom prst="rect">
              <a:avLst/>
            </a:prstGeom>
            <a:ln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i="1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EPS </a:t>
              </a:r>
              <a:r>
                <a:rPr lang="en-US" sz="1400" b="1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(X1</a:t>
              </a:r>
              <a:r>
                <a:rPr lang="en-US" sz="14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)</a:t>
              </a:r>
            </a:p>
            <a:p>
              <a:pPr algn="ctr"/>
              <a:endParaRPr lang="en-US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en-US" sz="1400" u="sng" dirty="0" err="1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Indikator</a:t>
              </a:r>
              <a:r>
                <a:rPr lang="en-US" sz="1400" u="sng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:</a:t>
              </a:r>
            </a:p>
            <a:p>
              <a:pPr algn="ctr"/>
              <a:endParaRPr lang="en-US" sz="1400" u="sng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342900" indent="-342900">
                <a:buAutoNum type="arabicPeriod"/>
              </a:pPr>
              <a:r>
                <a:rPr lang="en-US" sz="1400" dirty="0" err="1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Laba</a:t>
              </a:r>
              <a:r>
                <a:rPr lang="en-US" sz="14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400" dirty="0" err="1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Setelah</a:t>
              </a:r>
              <a:r>
                <a:rPr lang="en-US" sz="14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400" dirty="0" err="1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Pajak</a:t>
              </a:r>
              <a:endParaRPr lang="en-US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342900" indent="-342900">
                <a:buAutoNum type="arabicPeriod"/>
              </a:pPr>
              <a:r>
                <a:rPr lang="en-US" sz="1400" dirty="0" err="1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Jumlah</a:t>
              </a:r>
              <a:r>
                <a:rPr lang="en-US" sz="14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400" dirty="0" err="1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Saham</a:t>
              </a:r>
              <a:r>
                <a:rPr lang="en-US" sz="14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yang </a:t>
              </a:r>
              <a:r>
                <a:rPr lang="en-US" sz="1400" dirty="0" err="1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beredar</a:t>
              </a:r>
              <a:endParaRPr lang="en-US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342900" indent="-342900" algn="ctr">
                <a:buAutoNum type="arabicPeriod"/>
              </a:pPr>
              <a:endParaRPr lang="en-US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en-US" sz="1400" dirty="0" err="1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Fahmi</a:t>
              </a:r>
              <a:r>
                <a:rPr lang="en-US" sz="14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(2013:96)</a:t>
              </a:r>
              <a:endPara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1293223" y="3659375"/>
              <a:ext cx="1853293" cy="2315253"/>
            </a:xfrm>
            <a:prstGeom prst="rect">
              <a:avLst/>
            </a:prstGeom>
            <a:ln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i="1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PER </a:t>
              </a:r>
              <a:r>
                <a:rPr lang="en-US" sz="1400" b="1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(X2)</a:t>
              </a:r>
            </a:p>
            <a:p>
              <a:pPr algn="ctr"/>
              <a:endParaRPr lang="en-US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en-US" sz="1400" u="sng" dirty="0" err="1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Indikator</a:t>
              </a:r>
              <a:r>
                <a:rPr lang="en-US" sz="1400" u="sng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:</a:t>
              </a:r>
            </a:p>
            <a:p>
              <a:pPr algn="ctr"/>
              <a:endParaRPr lang="en-US" sz="1400" u="sng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342900" indent="-342900">
                <a:buAutoNum type="arabicPeriod"/>
              </a:pPr>
              <a:r>
                <a:rPr lang="en-US" sz="1400" dirty="0" err="1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Harga</a:t>
              </a:r>
              <a:r>
                <a:rPr lang="en-US" sz="14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400" dirty="0" err="1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Pasar</a:t>
              </a:r>
              <a:r>
                <a:rPr lang="en-US" sz="14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Per </a:t>
              </a:r>
              <a:r>
                <a:rPr lang="en-US" sz="1400" dirty="0" err="1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Lembar</a:t>
              </a:r>
              <a:r>
                <a:rPr lang="en-US" sz="14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400" dirty="0" err="1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Saham</a:t>
              </a:r>
              <a:endParaRPr lang="en-US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342900" indent="-342900">
                <a:buAutoNum type="arabicPeriod"/>
              </a:pPr>
              <a:r>
                <a:rPr lang="en-US" sz="1400" dirty="0" err="1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Laba</a:t>
              </a:r>
              <a:r>
                <a:rPr lang="en-US" sz="14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Per </a:t>
              </a:r>
              <a:r>
                <a:rPr lang="en-US" sz="1400" dirty="0" err="1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Lembar</a:t>
              </a:r>
              <a:r>
                <a:rPr lang="en-US" sz="14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400" dirty="0" err="1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Saham</a:t>
              </a:r>
              <a:endParaRPr lang="en-US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342900" indent="-342900" algn="ctr">
                <a:buAutoNum type="arabicPeriod"/>
              </a:pPr>
              <a:endPara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en-US" sz="1400" dirty="0" err="1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Fahmi</a:t>
              </a:r>
              <a:r>
                <a:rPr lang="en-US" sz="14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(2013:96)</a:t>
              </a:r>
              <a:endPara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5" name="Straight Arrow Connector 14"/>
            <p:cNvCxnSpPr/>
            <p:nvPr/>
          </p:nvCxnSpPr>
          <p:spPr>
            <a:xfrm>
              <a:off x="3212646" y="1706800"/>
              <a:ext cx="533400" cy="684211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6" name="Straight Arrow Connector 15"/>
            <p:cNvCxnSpPr/>
            <p:nvPr/>
          </p:nvCxnSpPr>
          <p:spPr>
            <a:xfrm flipV="1">
              <a:off x="3212646" y="4102957"/>
              <a:ext cx="533400" cy="714045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7" name="Rectangle 16"/>
            <p:cNvSpPr/>
            <p:nvPr/>
          </p:nvSpPr>
          <p:spPr>
            <a:xfrm>
              <a:off x="3827416" y="2048905"/>
              <a:ext cx="1812927" cy="2464862"/>
            </a:xfrm>
            <a:prstGeom prst="rect">
              <a:avLst/>
            </a:prstGeom>
            <a:ln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 err="1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Harga</a:t>
              </a:r>
              <a:r>
                <a:rPr lang="en-US" sz="1400" b="1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400" b="1" dirty="0" err="1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Saham</a:t>
              </a:r>
              <a:r>
                <a:rPr lang="en-US" sz="1400" b="1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(Y)</a:t>
              </a:r>
            </a:p>
            <a:p>
              <a:pPr algn="ctr"/>
              <a:endParaRPr lang="en-US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en-US" sz="1400" u="sng" dirty="0" err="1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Indikator</a:t>
              </a:r>
              <a:r>
                <a:rPr lang="en-US" sz="1400" u="sng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4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:</a:t>
              </a:r>
            </a:p>
            <a:p>
              <a:pPr algn="ctr"/>
              <a:endParaRPr lang="en-US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en-US" sz="1400" dirty="0" err="1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Harga</a:t>
              </a:r>
              <a:r>
                <a:rPr lang="en-US" sz="14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400" dirty="0" err="1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Saham</a:t>
              </a:r>
              <a:r>
                <a:rPr lang="en-US" sz="14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400" dirty="0" err="1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pada</a:t>
              </a:r>
              <a:r>
                <a:rPr lang="en-US" sz="14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400" dirty="0" err="1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periode</a:t>
              </a:r>
              <a:r>
                <a:rPr lang="en-US" sz="14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400" dirty="0" err="1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akhir</a:t>
              </a:r>
              <a:r>
                <a:rPr lang="en-US" sz="14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400" dirty="0" err="1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tahun</a:t>
              </a:r>
              <a:r>
                <a:rPr lang="en-US" sz="14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400" i="1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(closing price)</a:t>
              </a:r>
            </a:p>
            <a:p>
              <a:pPr algn="ctr"/>
              <a:endPara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en-US" sz="1400" dirty="0" err="1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Sunnariyah</a:t>
              </a:r>
              <a:r>
                <a:rPr lang="en-US" sz="14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(2011:180)</a:t>
              </a:r>
              <a:endPara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9" name="Text Placeholder 7"/>
          <p:cNvSpPr txBox="1">
            <a:spLocks/>
          </p:cNvSpPr>
          <p:nvPr/>
        </p:nvSpPr>
        <p:spPr>
          <a:xfrm>
            <a:off x="205070" y="3886200"/>
            <a:ext cx="4315847" cy="639762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 smtClean="0">
                <a:latin typeface="Arial Black" panose="020B0A04020102020204" pitchFamily="34" charset="0"/>
              </a:rPr>
              <a:t>HIPOTESIS</a:t>
            </a:r>
            <a:endParaRPr lang="en-US" dirty="0">
              <a:latin typeface="Arial Black" panose="020B0A04020102020204" pitchFamily="34" charset="0"/>
            </a:endParaRPr>
          </a:p>
        </p:txBody>
      </p:sp>
      <p:sp>
        <p:nvSpPr>
          <p:cNvPr id="20" name="Content Placeholder 8"/>
          <p:cNvSpPr>
            <a:spLocks noGrp="1"/>
          </p:cNvSpPr>
          <p:nvPr>
            <p:ph sz="half" idx="2"/>
          </p:nvPr>
        </p:nvSpPr>
        <p:spPr>
          <a:xfrm>
            <a:off x="228600" y="4525962"/>
            <a:ext cx="4268788" cy="217963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lvl="0" algn="just"/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Terdapat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pengaruh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i="1" dirty="0">
                <a:latin typeface="Arial" panose="020B0604020202020204" pitchFamily="34" charset="0"/>
                <a:cs typeface="Arial" panose="020B0604020202020204" pitchFamily="34" charset="0"/>
              </a:rPr>
              <a:t>earning per share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(EPS)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terhadap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harga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saham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lvl="0" algn="just"/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Terdapat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pengaruh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i="1" dirty="0">
                <a:latin typeface="Arial" panose="020B0604020202020204" pitchFamily="34" charset="0"/>
                <a:cs typeface="Arial" panose="020B0604020202020204" pitchFamily="34" charset="0"/>
              </a:rPr>
              <a:t>price earning ratio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(PER)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terhadap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harga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saham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lvl="0" algn="just"/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Terdapat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pengaruh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antara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i="1" dirty="0">
                <a:latin typeface="Arial" panose="020B0604020202020204" pitchFamily="34" charset="0"/>
                <a:cs typeface="Arial" panose="020B0604020202020204" pitchFamily="34" charset="0"/>
              </a:rPr>
              <a:t>earning per share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(EPS)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dan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i="1" dirty="0">
                <a:latin typeface="Arial" panose="020B0604020202020204" pitchFamily="34" charset="0"/>
                <a:cs typeface="Arial" panose="020B0604020202020204" pitchFamily="34" charset="0"/>
              </a:rPr>
              <a:t>price earning ratio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(PER)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terhadap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harga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saham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228600" indent="-228600" algn="just">
              <a:buFont typeface="+mj-lt"/>
              <a:buAutoNum type="arabicPeriod"/>
            </a:pPr>
            <a:endParaRPr lang="en-US" dirty="0"/>
          </a:p>
          <a:p>
            <a:pPr marL="457200" indent="-457200">
              <a:buFont typeface="+mj-lt"/>
              <a:buAutoNum type="arabicPeriod"/>
            </a:pPr>
            <a:endParaRPr lang="en-US" dirty="0"/>
          </a:p>
          <a:p>
            <a:pPr marL="457200" indent="-457200">
              <a:buFont typeface="+mj-lt"/>
              <a:buAutoNum type="arabicPeriod"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274400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363272" cy="685800"/>
          </a:xfrm>
        </p:spPr>
        <p:txBody>
          <a:bodyPr>
            <a:noAutofit/>
          </a:bodyPr>
          <a:lstStyle/>
          <a:p>
            <a:r>
              <a:rPr lang="en-US" sz="4000" b="1" dirty="0" smtClean="0">
                <a:latin typeface="Bookman Old Style" pitchFamily="18" charset="0"/>
                <a:cs typeface="Times New Roman" pitchFamily="18" charset="0"/>
              </a:rPr>
              <a:t>METODE PENELITIAN</a:t>
            </a:r>
            <a:endParaRPr lang="en-US" sz="4000" b="1" dirty="0">
              <a:latin typeface="Bookman Old Style" pitchFamily="18" charset="0"/>
              <a:cs typeface="Times New Roman" pitchFamily="18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79512" y="1484784"/>
            <a:ext cx="2448272" cy="79208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latin typeface="Arial" pitchFamily="34" charset="0"/>
                <a:cs typeface="Arial" pitchFamily="34" charset="0"/>
              </a:rPr>
              <a:t>Metode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penelitian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yang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digunakan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191682" y="2492896"/>
            <a:ext cx="2448272" cy="79208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latin typeface="Arial" pitchFamily="34" charset="0"/>
                <a:cs typeface="Arial" pitchFamily="34" charset="0"/>
              </a:rPr>
              <a:t>Operasional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Variabel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penelitian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191682" y="3645024"/>
            <a:ext cx="2448272" cy="79208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latin typeface="Arial" pitchFamily="34" charset="0"/>
                <a:cs typeface="Arial" pitchFamily="34" charset="0"/>
              </a:rPr>
              <a:t>Populasi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dan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Sampel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Penelitian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79512" y="4653136"/>
            <a:ext cx="2448272" cy="79208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latin typeface="Arial" pitchFamily="34" charset="0"/>
                <a:cs typeface="Arial" pitchFamily="34" charset="0"/>
              </a:rPr>
              <a:t>Teknik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Pengumpulan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Data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179512" y="5733256"/>
            <a:ext cx="2448272" cy="79208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latin typeface="Arial" pitchFamily="34" charset="0"/>
                <a:cs typeface="Arial" pitchFamily="34" charset="0"/>
              </a:rPr>
              <a:t>Rancangan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Pengujian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Hipotesis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ight Arrow 10"/>
          <p:cNvSpPr/>
          <p:nvPr/>
        </p:nvSpPr>
        <p:spPr>
          <a:xfrm>
            <a:off x="2987824" y="1694317"/>
            <a:ext cx="432048" cy="396044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ight Arrow 12"/>
          <p:cNvSpPr/>
          <p:nvPr/>
        </p:nvSpPr>
        <p:spPr>
          <a:xfrm>
            <a:off x="3023861" y="2690918"/>
            <a:ext cx="432048" cy="396044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ight Arrow 13"/>
          <p:cNvSpPr/>
          <p:nvPr/>
        </p:nvSpPr>
        <p:spPr>
          <a:xfrm>
            <a:off x="2993368" y="3843046"/>
            <a:ext cx="432048" cy="396044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ight Arrow 14"/>
          <p:cNvSpPr/>
          <p:nvPr/>
        </p:nvSpPr>
        <p:spPr>
          <a:xfrm>
            <a:off x="3012976" y="4851158"/>
            <a:ext cx="432048" cy="396044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ight Arrow 15"/>
          <p:cNvSpPr/>
          <p:nvPr/>
        </p:nvSpPr>
        <p:spPr>
          <a:xfrm>
            <a:off x="3016424" y="5931278"/>
            <a:ext cx="432048" cy="396044"/>
          </a:xfrm>
          <a:prstGeom prst="rightArrow">
            <a:avLst>
              <a:gd name="adj1" fmla="val 50000"/>
              <a:gd name="adj2" fmla="val 5669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le 17"/>
          <p:cNvSpPr/>
          <p:nvPr/>
        </p:nvSpPr>
        <p:spPr>
          <a:xfrm>
            <a:off x="3635896" y="1509327"/>
            <a:ext cx="5184576" cy="79208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n-US" dirty="0" err="1" smtClean="0">
                <a:latin typeface="Arial" pitchFamily="34" charset="0"/>
                <a:cs typeface="Arial" pitchFamily="34" charset="0"/>
              </a:rPr>
              <a:t>Metode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deskriptif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dan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verifikatif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dengan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pendekatan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kuantitatif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3675315" y="2492896"/>
            <a:ext cx="5184576" cy="79208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236538" indent="-236538">
              <a:buFont typeface="Arial" pitchFamily="34" charset="0"/>
              <a:buChar char="•"/>
            </a:pPr>
            <a:r>
              <a:rPr lang="en-US" dirty="0" err="1" smtClean="0">
                <a:latin typeface="Arial" pitchFamily="34" charset="0"/>
                <a:cs typeface="Arial" pitchFamily="34" charset="0"/>
              </a:rPr>
              <a:t>Variabel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Independen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= </a:t>
            </a:r>
            <a:r>
              <a:rPr lang="en-US" i="1" dirty="0" smtClean="0">
                <a:latin typeface="Arial" pitchFamily="34" charset="0"/>
                <a:cs typeface="Arial" pitchFamily="34" charset="0"/>
              </a:rPr>
              <a:t>Earning Per Share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(EPS)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dan</a:t>
            </a:r>
            <a:r>
              <a:rPr lang="en-US" i="1" dirty="0" smtClean="0">
                <a:latin typeface="Arial" pitchFamily="34" charset="0"/>
                <a:cs typeface="Arial" pitchFamily="34" charset="0"/>
              </a:rPr>
              <a:t> Price Earning Ratio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(PER)</a:t>
            </a:r>
            <a:endParaRPr lang="en-US" dirty="0">
              <a:latin typeface="Arial" pitchFamily="34" charset="0"/>
              <a:cs typeface="Arial" pitchFamily="34" charset="0"/>
            </a:endParaRPr>
          </a:p>
          <a:p>
            <a:pPr marL="236538" indent="-236538">
              <a:buFont typeface="Arial" pitchFamily="34" charset="0"/>
              <a:buChar char="•"/>
            </a:pPr>
            <a:r>
              <a:rPr lang="en-US" dirty="0" err="1" smtClean="0">
                <a:latin typeface="Arial" pitchFamily="34" charset="0"/>
                <a:cs typeface="Arial" pitchFamily="34" charset="0"/>
              </a:rPr>
              <a:t>Variabel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Dependen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= </a:t>
            </a:r>
            <a:r>
              <a:rPr lang="en-US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Harga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Saham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3635895" y="3501008"/>
            <a:ext cx="5223995" cy="108012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 algn="just">
              <a:buFont typeface="Arial" pitchFamily="34" charset="0"/>
              <a:buChar char="•"/>
            </a:pP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Populasi</a:t>
            </a:r>
            <a:r>
              <a:rPr lang="en-US" sz="16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= Perusahaan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sektor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makanan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dan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minuman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yang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terdaftar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di BEI </a:t>
            </a:r>
            <a:endParaRPr lang="en-US" sz="1600" dirty="0">
              <a:latin typeface="Arial" pitchFamily="34" charset="0"/>
              <a:cs typeface="Arial" pitchFamily="34" charset="0"/>
            </a:endParaRPr>
          </a:p>
          <a:p>
            <a:pPr marL="285750" indent="-285750" algn="just">
              <a:buFont typeface="Arial" pitchFamily="34" charset="0"/>
              <a:buChar char="•"/>
            </a:pP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Teknik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Penarikan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Sampel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= </a:t>
            </a:r>
            <a:r>
              <a:rPr lang="en-US" sz="1600" i="1" dirty="0" smtClean="0">
                <a:latin typeface="Arial" pitchFamily="34" charset="0"/>
                <a:cs typeface="Arial" pitchFamily="34" charset="0"/>
              </a:rPr>
              <a:t>Purposive Sampling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Sampel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Penelitian</a:t>
            </a:r>
            <a:r>
              <a:rPr lang="en-US" sz="16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= 55 (11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perusahaan</a:t>
            </a:r>
            <a:r>
              <a:rPr lang="en-US" sz="16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* 5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tahun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)</a:t>
            </a:r>
            <a:endParaRPr lang="en-US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3675315" y="4725144"/>
            <a:ext cx="5145157" cy="72008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n-US" dirty="0" err="1" smtClean="0">
                <a:latin typeface="Arial" pitchFamily="34" charset="0"/>
                <a:cs typeface="Arial" pitchFamily="34" charset="0"/>
              </a:rPr>
              <a:t>Metode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pengumpulan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data yang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digunakan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yaitu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Studi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Pustaka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dengan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teknik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dokumentasi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3635895" y="5589240"/>
            <a:ext cx="5184577" cy="115212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 algn="just">
              <a:buFont typeface="Arial" pitchFamily="34" charset="0"/>
              <a:buChar char="•"/>
            </a:pPr>
            <a:r>
              <a:rPr lang="en-US" dirty="0" err="1" smtClean="0">
                <a:latin typeface="Arial" pitchFamily="34" charset="0"/>
                <a:cs typeface="Arial" pitchFamily="34" charset="0"/>
              </a:rPr>
              <a:t>Uji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Asumsi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Klasik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marL="285750" indent="-285750" algn="just">
              <a:buFont typeface="Arial" pitchFamily="34" charset="0"/>
              <a:buChar char="•"/>
            </a:pPr>
            <a:r>
              <a:rPr lang="en-US" dirty="0" err="1" smtClean="0">
                <a:latin typeface="Arial" pitchFamily="34" charset="0"/>
                <a:cs typeface="Arial" pitchFamily="34" charset="0"/>
              </a:rPr>
              <a:t>Analisis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Regresi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Linear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Berganda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marL="285750" indent="-285750" algn="just">
              <a:buFont typeface="Arial" pitchFamily="34" charset="0"/>
              <a:buChar char="•"/>
            </a:pPr>
            <a:r>
              <a:rPr lang="en-US" dirty="0" err="1" smtClean="0">
                <a:latin typeface="Arial" pitchFamily="34" charset="0"/>
                <a:cs typeface="Arial" pitchFamily="34" charset="0"/>
              </a:rPr>
              <a:t>Analisis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Koefisien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Determinasi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marL="285750" indent="-285750" algn="just">
              <a:buFont typeface="Arial" pitchFamily="34" charset="0"/>
              <a:buChar char="•"/>
            </a:pPr>
            <a:r>
              <a:rPr lang="en-US" dirty="0" err="1" smtClean="0">
                <a:latin typeface="Arial" pitchFamily="34" charset="0"/>
                <a:cs typeface="Arial" pitchFamily="34" charset="0"/>
              </a:rPr>
              <a:t>Uji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Hipotesis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(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Uji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t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dan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Uji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f)</a:t>
            </a:r>
          </a:p>
        </p:txBody>
      </p:sp>
    </p:spTree>
    <p:extLst>
      <p:ext uri="{BB962C8B-B14F-4D97-AF65-F5344CB8AC3E}">
        <p14:creationId xmlns:p14="http://schemas.microsoft.com/office/powerpoint/2010/main" val="2356550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90500"/>
            <a:ext cx="8229600" cy="685800"/>
          </a:xfrm>
        </p:spPr>
        <p:txBody>
          <a:bodyPr>
            <a:noAutofit/>
          </a:bodyPr>
          <a:lstStyle/>
          <a:p>
            <a:pPr algn="just"/>
            <a:r>
              <a:rPr lang="en-US" sz="1800" b="1" dirty="0" err="1">
                <a:latin typeface="Arial" panose="020B0604020202020204" pitchFamily="34" charset="0"/>
                <a:cs typeface="Arial" panose="020B0604020202020204" pitchFamily="34" charset="0"/>
              </a:rPr>
              <a:t>Perkembangan</a:t>
            </a:r>
            <a:r>
              <a:rPr lang="en-US" sz="1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b="1" i="1" dirty="0">
                <a:latin typeface="Arial" panose="020B0604020202020204" pitchFamily="34" charset="0"/>
                <a:cs typeface="Arial" panose="020B0604020202020204" pitchFamily="34" charset="0"/>
              </a:rPr>
              <a:t>Earning Per Share (</a:t>
            </a:r>
            <a:r>
              <a:rPr lang="en-US" sz="1800" b="1" dirty="0">
                <a:latin typeface="Arial" panose="020B0604020202020204" pitchFamily="34" charset="0"/>
                <a:cs typeface="Arial" panose="020B0604020202020204" pitchFamily="34" charset="0"/>
              </a:rPr>
              <a:t>EPS), </a:t>
            </a:r>
            <a:r>
              <a:rPr lang="en-US" sz="1800" b="1" i="1" dirty="0">
                <a:latin typeface="Arial" panose="020B0604020202020204" pitchFamily="34" charset="0"/>
                <a:cs typeface="Arial" panose="020B0604020202020204" pitchFamily="34" charset="0"/>
              </a:rPr>
              <a:t>Price Earning Ratio</a:t>
            </a:r>
            <a:r>
              <a:rPr lang="en-US" sz="1800" b="1" dirty="0">
                <a:latin typeface="Arial" panose="020B0604020202020204" pitchFamily="34" charset="0"/>
                <a:cs typeface="Arial" panose="020B0604020202020204" pitchFamily="34" charset="0"/>
              </a:rPr>
              <a:t> (PER) </a:t>
            </a:r>
            <a:r>
              <a:rPr lang="en-US" sz="1800" b="1" dirty="0" err="1">
                <a:latin typeface="Arial" panose="020B0604020202020204" pitchFamily="34" charset="0"/>
                <a:cs typeface="Arial" panose="020B0604020202020204" pitchFamily="34" charset="0"/>
              </a:rPr>
              <a:t>dan</a:t>
            </a:r>
            <a:r>
              <a:rPr lang="en-US" sz="1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b="1" dirty="0" err="1">
                <a:latin typeface="Arial" panose="020B0604020202020204" pitchFamily="34" charset="0"/>
                <a:cs typeface="Arial" panose="020B0604020202020204" pitchFamily="34" charset="0"/>
              </a:rPr>
              <a:t>Harga</a:t>
            </a:r>
            <a:r>
              <a:rPr lang="en-US" sz="1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b="1" dirty="0" err="1">
                <a:latin typeface="Arial" panose="020B0604020202020204" pitchFamily="34" charset="0"/>
                <a:cs typeface="Arial" panose="020B0604020202020204" pitchFamily="34" charset="0"/>
              </a:rPr>
              <a:t>Saham</a:t>
            </a:r>
            <a:r>
              <a:rPr lang="en-US" sz="1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19540601"/>
              </p:ext>
            </p:extLst>
          </p:nvPr>
        </p:nvGraphicFramePr>
        <p:xfrm>
          <a:off x="228601" y="3429000"/>
          <a:ext cx="4114799" cy="2743199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754380"/>
                <a:gridCol w="1577339"/>
                <a:gridCol w="1783080"/>
              </a:tblGrid>
              <a:tr h="398555">
                <a:tc>
                  <a:txBody>
                    <a:bodyPr/>
                    <a:lstStyle/>
                    <a:p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293" marR="45293"/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Minimum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Maximum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</a:tr>
              <a:tr h="677544"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EPS</a:t>
                      </a:r>
                      <a:endParaRPr lang="en-US" sz="1400" i="1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400" kern="1200" dirty="0" smtClean="0">
                          <a:effectLst/>
                        </a:rPr>
                        <a:t>PT </a:t>
                      </a:r>
                      <a:r>
                        <a:rPr lang="en-US" sz="1400" kern="1200" dirty="0" err="1" smtClean="0">
                          <a:effectLst/>
                        </a:rPr>
                        <a:t>Sekar</a:t>
                      </a:r>
                      <a:r>
                        <a:rPr lang="en-US" sz="1400" kern="1200" dirty="0" smtClean="0">
                          <a:effectLst/>
                        </a:rPr>
                        <a:t> </a:t>
                      </a:r>
                      <a:r>
                        <a:rPr lang="en-US" sz="1400" kern="1200" dirty="0" err="1" smtClean="0">
                          <a:effectLst/>
                        </a:rPr>
                        <a:t>Bumi</a:t>
                      </a:r>
                      <a:r>
                        <a:rPr lang="en-US" sz="1400" kern="1200" dirty="0" smtClean="0">
                          <a:effectLst/>
                        </a:rPr>
                        <a:t> </a:t>
                      </a:r>
                      <a:r>
                        <a:rPr lang="en-US" sz="1400" kern="1200" dirty="0" err="1" smtClean="0">
                          <a:effectLst/>
                        </a:rPr>
                        <a:t>Tbk</a:t>
                      </a:r>
                      <a:r>
                        <a:rPr lang="en-US" sz="1400" kern="1200" dirty="0" smtClean="0">
                          <a:effectLst/>
                        </a:rPr>
                        <a:t> (SKBM) </a:t>
                      </a:r>
                      <a:r>
                        <a:rPr lang="en-US" sz="1400" kern="1200" dirty="0" err="1" smtClean="0">
                          <a:effectLst/>
                        </a:rPr>
                        <a:t>tahun</a:t>
                      </a:r>
                      <a:r>
                        <a:rPr lang="en-US" sz="1400" kern="1200" dirty="0" smtClean="0">
                          <a:effectLst/>
                        </a:rPr>
                        <a:t> 2017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293" marR="45293"/>
                </a:tc>
                <a:tc>
                  <a:txBody>
                    <a:bodyPr/>
                    <a:lstStyle/>
                    <a:p>
                      <a:r>
                        <a:rPr lang="en-US" sz="1400" kern="1200" dirty="0" smtClean="0">
                          <a:effectLst/>
                        </a:rPr>
                        <a:t>PT </a:t>
                      </a:r>
                      <a:r>
                        <a:rPr lang="en-US" sz="1400" kern="1200" dirty="0" err="1" smtClean="0">
                          <a:effectLst/>
                        </a:rPr>
                        <a:t>Mayora</a:t>
                      </a:r>
                      <a:r>
                        <a:rPr lang="en-US" sz="1400" kern="1200" dirty="0" smtClean="0">
                          <a:effectLst/>
                        </a:rPr>
                        <a:t> Indah </a:t>
                      </a:r>
                      <a:r>
                        <a:rPr lang="en-US" sz="1400" kern="1200" dirty="0" err="1" smtClean="0">
                          <a:effectLst/>
                        </a:rPr>
                        <a:t>Tbk</a:t>
                      </a:r>
                      <a:r>
                        <a:rPr lang="en-US" sz="1400" kern="1200" dirty="0" smtClean="0">
                          <a:effectLst/>
                        </a:rPr>
                        <a:t> (MYOR) </a:t>
                      </a:r>
                      <a:r>
                        <a:rPr lang="en-US" sz="1400" kern="1200" dirty="0" err="1" smtClean="0">
                          <a:effectLst/>
                        </a:rPr>
                        <a:t>tahun</a:t>
                      </a:r>
                      <a:r>
                        <a:rPr lang="en-US" sz="1400" kern="1200" dirty="0" smtClean="0">
                          <a:effectLst/>
                        </a:rPr>
                        <a:t> 2015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293" marR="45293"/>
                </a:tc>
              </a:tr>
              <a:tr h="833550"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PER</a:t>
                      </a:r>
                      <a:endParaRPr lang="en-US" sz="1400" i="1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400" kern="1200" dirty="0" smtClean="0">
                          <a:effectLst/>
                        </a:rPr>
                        <a:t>PT </a:t>
                      </a:r>
                      <a:r>
                        <a:rPr lang="en-US" sz="1400" kern="1200" dirty="0" err="1" smtClean="0">
                          <a:effectLst/>
                        </a:rPr>
                        <a:t>Mayora</a:t>
                      </a:r>
                      <a:r>
                        <a:rPr lang="en-US" sz="1400" kern="1200" dirty="0" smtClean="0">
                          <a:effectLst/>
                        </a:rPr>
                        <a:t> Indah </a:t>
                      </a:r>
                      <a:r>
                        <a:rPr lang="en-US" sz="1400" kern="1200" dirty="0" err="1" smtClean="0">
                          <a:effectLst/>
                        </a:rPr>
                        <a:t>Tbk</a:t>
                      </a:r>
                      <a:r>
                        <a:rPr lang="en-US" sz="1400" kern="1200" dirty="0" smtClean="0">
                          <a:effectLst/>
                        </a:rPr>
                        <a:t> (MYOR) </a:t>
                      </a:r>
                      <a:r>
                        <a:rPr lang="en-US" sz="1400" kern="1200" dirty="0" err="1" smtClean="0">
                          <a:effectLst/>
                        </a:rPr>
                        <a:t>tahun</a:t>
                      </a:r>
                      <a:r>
                        <a:rPr lang="en-US" sz="1400" kern="1200" dirty="0" smtClean="0">
                          <a:effectLst/>
                        </a:rPr>
                        <a:t> 2013 </a:t>
                      </a:r>
                      <a:r>
                        <a:rPr lang="en-US" sz="1400" kern="1200" dirty="0" err="1" smtClean="0">
                          <a:effectLst/>
                        </a:rPr>
                        <a:t>dan</a:t>
                      </a:r>
                      <a:r>
                        <a:rPr lang="en-US" sz="1400" kern="1200" dirty="0" smtClean="0">
                          <a:effectLst/>
                        </a:rPr>
                        <a:t> 2015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293" marR="45293"/>
                </a:tc>
                <a:tc>
                  <a:txBody>
                    <a:bodyPr/>
                    <a:lstStyle/>
                    <a:p>
                      <a:r>
                        <a:rPr lang="en-US" sz="1400" kern="1200" dirty="0" smtClean="0">
                          <a:effectLst/>
                        </a:rPr>
                        <a:t>PT Delta Djakarta </a:t>
                      </a:r>
                      <a:r>
                        <a:rPr lang="en-US" sz="1400" kern="1200" dirty="0" err="1" smtClean="0">
                          <a:effectLst/>
                        </a:rPr>
                        <a:t>Tbk</a:t>
                      </a:r>
                      <a:r>
                        <a:rPr lang="en-US" sz="1400" kern="1200" dirty="0" smtClean="0">
                          <a:effectLst/>
                        </a:rPr>
                        <a:t> (DLTA) </a:t>
                      </a:r>
                      <a:r>
                        <a:rPr lang="en-US" sz="1400" kern="1200" dirty="0" err="1" smtClean="0">
                          <a:effectLst/>
                        </a:rPr>
                        <a:t>tahun</a:t>
                      </a:r>
                      <a:r>
                        <a:rPr lang="en-US" sz="1400" kern="1200" dirty="0" smtClean="0">
                          <a:effectLst/>
                        </a:rPr>
                        <a:t> 2013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293" marR="45293"/>
                </a:tc>
              </a:tr>
              <a:tr h="833550">
                <a:tc>
                  <a:txBody>
                    <a:bodyPr/>
                    <a:lstStyle/>
                    <a:p>
                      <a:pPr marL="38100" marR="38100" algn="just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</a:rPr>
                        <a:t>Harga</a:t>
                      </a:r>
                      <a:r>
                        <a:rPr lang="en-US" sz="1400" dirty="0">
                          <a:effectLst/>
                        </a:rPr>
                        <a:t> </a:t>
                      </a:r>
                      <a:r>
                        <a:rPr lang="en-US" sz="1400" dirty="0" err="1">
                          <a:effectLst/>
                        </a:rPr>
                        <a:t>Saham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400" kern="1200" dirty="0" smtClean="0">
                          <a:effectLst/>
                        </a:rPr>
                        <a:t>PT </a:t>
                      </a:r>
                      <a:r>
                        <a:rPr lang="en-US" sz="1400" kern="1200" dirty="0" err="1" smtClean="0">
                          <a:effectLst/>
                        </a:rPr>
                        <a:t>Sekar</a:t>
                      </a:r>
                      <a:r>
                        <a:rPr lang="en-US" sz="1400" kern="1200" dirty="0" smtClean="0">
                          <a:effectLst/>
                        </a:rPr>
                        <a:t> </a:t>
                      </a:r>
                      <a:r>
                        <a:rPr lang="en-US" sz="1400" kern="1200" dirty="0" err="1" smtClean="0">
                          <a:effectLst/>
                        </a:rPr>
                        <a:t>Laut</a:t>
                      </a:r>
                      <a:r>
                        <a:rPr lang="en-US" sz="1400" kern="1200" dirty="0" smtClean="0">
                          <a:effectLst/>
                        </a:rPr>
                        <a:t> </a:t>
                      </a:r>
                      <a:r>
                        <a:rPr lang="en-US" sz="1400" kern="1200" dirty="0" err="1" smtClean="0">
                          <a:effectLst/>
                        </a:rPr>
                        <a:t>Tbk</a:t>
                      </a:r>
                      <a:r>
                        <a:rPr lang="en-US" sz="1400" kern="1200" dirty="0" smtClean="0">
                          <a:effectLst/>
                        </a:rPr>
                        <a:t> (SKLT) </a:t>
                      </a:r>
                      <a:r>
                        <a:rPr lang="en-US" sz="1400" kern="1200" dirty="0" err="1" smtClean="0">
                          <a:effectLst/>
                        </a:rPr>
                        <a:t>tahun</a:t>
                      </a:r>
                      <a:r>
                        <a:rPr lang="en-US" sz="1400" kern="1200" dirty="0" smtClean="0">
                          <a:effectLst/>
                        </a:rPr>
                        <a:t> 2013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293" marR="45293"/>
                </a:tc>
                <a:tc>
                  <a:txBody>
                    <a:bodyPr/>
                    <a:lstStyle/>
                    <a:p>
                      <a:r>
                        <a:rPr lang="en-US" sz="1400" kern="1200" dirty="0" smtClean="0">
                          <a:effectLst/>
                        </a:rPr>
                        <a:t>PT Multi </a:t>
                      </a:r>
                      <a:r>
                        <a:rPr lang="en-US" sz="1400" kern="1200" dirty="0" err="1" smtClean="0">
                          <a:effectLst/>
                        </a:rPr>
                        <a:t>Bintang</a:t>
                      </a:r>
                      <a:r>
                        <a:rPr lang="en-US" sz="1400" kern="1200" dirty="0" smtClean="0">
                          <a:effectLst/>
                        </a:rPr>
                        <a:t> Indonesia </a:t>
                      </a:r>
                      <a:r>
                        <a:rPr lang="en-US" sz="1400" kern="1200" dirty="0" err="1" smtClean="0">
                          <a:effectLst/>
                        </a:rPr>
                        <a:t>Tbk</a:t>
                      </a:r>
                      <a:r>
                        <a:rPr lang="en-US" sz="1400" kern="1200" dirty="0" smtClean="0">
                          <a:effectLst/>
                        </a:rPr>
                        <a:t> (MLBI) </a:t>
                      </a:r>
                      <a:r>
                        <a:rPr lang="en-US" sz="1400" kern="1200" dirty="0" err="1" smtClean="0">
                          <a:effectLst/>
                        </a:rPr>
                        <a:t>tahun</a:t>
                      </a:r>
                      <a:r>
                        <a:rPr lang="en-US" sz="1400" kern="1200" dirty="0" smtClean="0">
                          <a:effectLst/>
                        </a:rPr>
                        <a:t> 2017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293" marR="45293"/>
                </a:tc>
              </a:tr>
            </a:tbl>
          </a:graphicData>
        </a:graphic>
      </p:graphicFrame>
      <p:graphicFrame>
        <p:nvGraphicFramePr>
          <p:cNvPr id="7" name="Content Placeholder 6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34091800"/>
              </p:ext>
            </p:extLst>
          </p:nvPr>
        </p:nvGraphicFramePr>
        <p:xfrm>
          <a:off x="228600" y="1066800"/>
          <a:ext cx="4114800" cy="20574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685800"/>
                <a:gridCol w="381000"/>
                <a:gridCol w="533400"/>
                <a:gridCol w="762000"/>
                <a:gridCol w="838200"/>
                <a:gridCol w="914400"/>
              </a:tblGrid>
              <a:tr h="51435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4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  <a:endParaRPr lang="en-US" sz="14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Arial" pitchFamily="34" charset="0"/>
                          <a:ea typeface="+mn-ea"/>
                          <a:cs typeface="Arial" panose="020B0604020202020204" pitchFamily="34" charset="0"/>
                        </a:rPr>
                        <a:t>Min</a:t>
                      </a:r>
                      <a:endParaRPr lang="en-US" sz="14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Max</a:t>
                      </a:r>
                      <a:endParaRPr lang="en-US" sz="14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Mean</a:t>
                      </a:r>
                      <a:endParaRPr lang="en-US" sz="140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Std. Deviation</a:t>
                      </a:r>
                      <a:endParaRPr lang="en-US" sz="14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0" marR="0" marT="0" marB="0" anchor="ctr"/>
                </a:tc>
              </a:tr>
              <a:tr h="514350"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i="1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EPS</a:t>
                      </a:r>
                      <a:endParaRPr lang="en-US" sz="1400" i="1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</a:t>
                      </a:r>
                      <a:endParaRPr lang="en-US" sz="14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15.40</a:t>
                      </a:r>
                      <a:endParaRPr lang="en-US" sz="14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1364.14</a:t>
                      </a:r>
                      <a:endParaRPr lang="en-US" sz="14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243.37</a:t>
                      </a:r>
                      <a:endParaRPr lang="en-US" sz="140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283.72</a:t>
                      </a:r>
                      <a:endParaRPr lang="en-US" sz="14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0" marR="0" marT="0" marB="0" anchor="ctr"/>
                </a:tc>
              </a:tr>
              <a:tr h="514350"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i="1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PER</a:t>
                      </a:r>
                      <a:endParaRPr lang="en-US" sz="1400" i="1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</a:t>
                      </a:r>
                      <a:endParaRPr lang="en-US" sz="14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0,89</a:t>
                      </a:r>
                      <a:endParaRPr lang="en-US" sz="14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460.20</a:t>
                      </a:r>
                      <a:endParaRPr lang="en-US" sz="14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53.37</a:t>
                      </a:r>
                      <a:endParaRPr lang="en-US" sz="14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101.69</a:t>
                      </a:r>
                      <a:endParaRPr lang="en-US" sz="14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0" marR="0" marT="0" marB="0" anchor="ctr"/>
                </a:tc>
              </a:tr>
              <a:tr h="514350">
                <a:tc>
                  <a:txBody>
                    <a:bodyPr/>
                    <a:lstStyle/>
                    <a:p>
                      <a:pPr marL="38100" marR="38100" algn="just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Harga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Saham</a:t>
                      </a:r>
                      <a:endParaRPr lang="en-US" sz="14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</a:t>
                      </a:r>
                      <a:endParaRPr lang="en-US" sz="14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180</a:t>
                      </a:r>
                      <a:endParaRPr lang="en-US" sz="140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13675</a:t>
                      </a:r>
                      <a:endParaRPr lang="en-US" sz="14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4380.09</a:t>
                      </a:r>
                      <a:endParaRPr lang="en-US" sz="14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3920.40</a:t>
                      </a:r>
                      <a:endParaRPr lang="en-US" sz="14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3293248"/>
              </p:ext>
            </p:extLst>
          </p:nvPr>
        </p:nvGraphicFramePr>
        <p:xfrm>
          <a:off x="4495800" y="1219200"/>
          <a:ext cx="4495800" cy="482167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600200"/>
                <a:gridCol w="1371600"/>
                <a:gridCol w="1524000"/>
              </a:tblGrid>
              <a:tr h="71120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err="1" smtClean="0"/>
                        <a:t>Uji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Asumsi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Klasik</a:t>
                      </a:r>
                      <a:endParaRPr 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err="1" smtClean="0"/>
                        <a:t>Pengambilan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Keputusan</a:t>
                      </a:r>
                      <a:endParaRPr 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err="1" smtClean="0"/>
                        <a:t>Hasil</a:t>
                      </a:r>
                      <a:endParaRPr 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771439">
                <a:tc>
                  <a:txBody>
                    <a:bodyPr/>
                    <a:lstStyle/>
                    <a:p>
                      <a:r>
                        <a:rPr lang="en-US" sz="1400" kern="1200" dirty="0" err="1" smtClean="0">
                          <a:effectLst/>
                        </a:rPr>
                        <a:t>Normalitas</a:t>
                      </a:r>
                      <a:endParaRPr lang="en-US" sz="14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Normal</a:t>
                      </a:r>
                      <a:r>
                        <a:rPr lang="en-US" sz="1400" baseline="0" dirty="0" smtClean="0"/>
                        <a:t> : &gt; 0,05</a:t>
                      </a:r>
                    </a:p>
                    <a:p>
                      <a:r>
                        <a:rPr lang="en-US" sz="1400" baseline="0" dirty="0" err="1" smtClean="0"/>
                        <a:t>Tidak</a:t>
                      </a:r>
                      <a:r>
                        <a:rPr lang="en-US" sz="1400" baseline="0" dirty="0" smtClean="0"/>
                        <a:t>    : &lt; 0,05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u="sng" dirty="0" err="1" smtClean="0"/>
                        <a:t>Tidak</a:t>
                      </a:r>
                      <a:r>
                        <a:rPr lang="en-US" sz="1400" u="sng" baseline="0" dirty="0" smtClean="0"/>
                        <a:t> Normal </a:t>
                      </a:r>
                      <a:r>
                        <a:rPr lang="en-US" sz="1400" dirty="0" err="1" smtClean="0"/>
                        <a:t>Nilai</a:t>
                      </a:r>
                      <a:r>
                        <a:rPr lang="en-US" sz="1400" dirty="0" smtClean="0"/>
                        <a:t> sign </a:t>
                      </a:r>
                      <a:r>
                        <a:rPr lang="en-US" sz="1400" kern="1200" dirty="0" smtClean="0">
                          <a:effectLst/>
                        </a:rPr>
                        <a:t>0,000 &lt; 0,05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77143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err="1" smtClean="0">
                          <a:effectLst/>
                        </a:rPr>
                        <a:t>Normalitas</a:t>
                      </a:r>
                      <a:endParaRPr lang="en-US" sz="1400" dirty="0" smtClean="0"/>
                    </a:p>
                    <a:p>
                      <a:r>
                        <a:rPr lang="en-US" sz="1400" dirty="0" smtClean="0"/>
                        <a:t>(</a:t>
                      </a:r>
                      <a:r>
                        <a:rPr lang="en-US" sz="1400" dirty="0" err="1" smtClean="0"/>
                        <a:t>stlh</a:t>
                      </a:r>
                      <a:r>
                        <a:rPr lang="en-US" sz="1400" dirty="0" smtClean="0"/>
                        <a:t> outlier)</a:t>
                      </a:r>
                      <a:endParaRPr lang="en-US" sz="14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Normal</a:t>
                      </a:r>
                      <a:r>
                        <a:rPr lang="en-US" sz="1400" baseline="0" dirty="0" smtClean="0"/>
                        <a:t> : &gt; 0,05</a:t>
                      </a:r>
                    </a:p>
                    <a:p>
                      <a:r>
                        <a:rPr lang="en-US" sz="1400" baseline="0" dirty="0" err="1" smtClean="0"/>
                        <a:t>Tidak</a:t>
                      </a:r>
                      <a:r>
                        <a:rPr lang="en-US" sz="1400" baseline="0" dirty="0" smtClean="0"/>
                        <a:t>    : &lt; 0,05</a:t>
                      </a:r>
                      <a:endParaRPr lang="en-US" sz="14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u="sng" kern="1200" dirty="0" smtClean="0">
                          <a:effectLst/>
                        </a:rPr>
                        <a:t>Normal</a:t>
                      </a:r>
                      <a:r>
                        <a:rPr lang="en-US" sz="1400" kern="1200" dirty="0" smtClean="0">
                          <a:effectLst/>
                        </a:rPr>
                        <a:t> </a:t>
                      </a:r>
                      <a:r>
                        <a:rPr lang="en-US" sz="1400" kern="1200" dirty="0" err="1" smtClean="0">
                          <a:effectLst/>
                        </a:rPr>
                        <a:t>nilai</a:t>
                      </a:r>
                      <a:r>
                        <a:rPr lang="en-US" sz="1400" kern="1200" dirty="0" smtClean="0">
                          <a:effectLst/>
                        </a:rPr>
                        <a:t> sign </a:t>
                      </a:r>
                    </a:p>
                    <a:p>
                      <a:r>
                        <a:rPr lang="en-US" sz="1400" kern="1200" dirty="0" smtClean="0">
                          <a:effectLst/>
                        </a:rPr>
                        <a:t>0,07</a:t>
                      </a:r>
                      <a:r>
                        <a:rPr lang="en-US" sz="1400" kern="1200" baseline="0" dirty="0" smtClean="0">
                          <a:effectLst/>
                        </a:rPr>
                        <a:t> &gt; 0,05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775825">
                <a:tc>
                  <a:txBody>
                    <a:bodyPr/>
                    <a:lstStyle/>
                    <a:p>
                      <a:r>
                        <a:rPr lang="en-US" sz="1400" kern="1200" dirty="0" err="1" smtClean="0">
                          <a:effectLst/>
                        </a:rPr>
                        <a:t>Multikolinearitas</a:t>
                      </a:r>
                      <a:endParaRPr lang="en-US" sz="14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 err="1" smtClean="0">
                          <a:effectLst/>
                        </a:rPr>
                        <a:t>nilai</a:t>
                      </a:r>
                      <a:r>
                        <a:rPr lang="en-US" sz="1400" kern="1200" dirty="0" smtClean="0">
                          <a:effectLst/>
                        </a:rPr>
                        <a:t> tolerance &gt; 0,10 </a:t>
                      </a:r>
                      <a:r>
                        <a:rPr lang="en-US" sz="1400" kern="1200" dirty="0" err="1" smtClean="0">
                          <a:effectLst/>
                        </a:rPr>
                        <a:t>dan</a:t>
                      </a:r>
                      <a:r>
                        <a:rPr lang="en-US" sz="1400" kern="1200" dirty="0" smtClean="0">
                          <a:effectLst/>
                        </a:rPr>
                        <a:t> </a:t>
                      </a:r>
                      <a:r>
                        <a:rPr lang="en-US" sz="1400" kern="1200" dirty="0" err="1" smtClean="0">
                          <a:effectLst/>
                        </a:rPr>
                        <a:t>atau</a:t>
                      </a:r>
                      <a:r>
                        <a:rPr lang="en-US" sz="1400" kern="1200" dirty="0" smtClean="0">
                          <a:effectLst/>
                        </a:rPr>
                        <a:t> </a:t>
                      </a:r>
                      <a:r>
                        <a:rPr lang="en-US" sz="1400" kern="1200" dirty="0" err="1" smtClean="0">
                          <a:effectLst/>
                        </a:rPr>
                        <a:t>nilai</a:t>
                      </a:r>
                      <a:r>
                        <a:rPr lang="en-US" sz="1400" kern="1200" dirty="0" smtClean="0">
                          <a:effectLst/>
                        </a:rPr>
                        <a:t> VIF &lt; 10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 err="1" smtClean="0">
                          <a:effectLst/>
                        </a:rPr>
                        <a:t>nilai</a:t>
                      </a:r>
                      <a:r>
                        <a:rPr lang="en-US" sz="1400" kern="1200" dirty="0" smtClean="0">
                          <a:effectLst/>
                        </a:rPr>
                        <a:t> VIF &lt;</a:t>
                      </a:r>
                      <a:r>
                        <a:rPr lang="en-US" sz="1400" kern="1200" baseline="0" dirty="0" smtClean="0">
                          <a:effectLst/>
                        </a:rPr>
                        <a:t> </a:t>
                      </a:r>
                      <a:r>
                        <a:rPr lang="en-US" sz="1400" kern="1200" dirty="0" smtClean="0">
                          <a:effectLst/>
                        </a:rPr>
                        <a:t>10 </a:t>
                      </a:r>
                      <a:r>
                        <a:rPr lang="en-US" sz="1400" kern="1200" dirty="0" err="1" smtClean="0">
                          <a:effectLst/>
                        </a:rPr>
                        <a:t>atau</a:t>
                      </a:r>
                      <a:r>
                        <a:rPr lang="en-US" sz="1400" kern="1200" dirty="0" smtClean="0">
                          <a:effectLst/>
                        </a:rPr>
                        <a:t> tolerance value &gt; 0,10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77143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err="1" smtClean="0">
                          <a:effectLst/>
                        </a:rPr>
                        <a:t>Heteroskedastisitas</a:t>
                      </a:r>
                      <a:endParaRPr lang="en-US" sz="1400" kern="1200" dirty="0" smtClean="0">
                        <a:effectLst/>
                      </a:endParaRPr>
                    </a:p>
                    <a:p>
                      <a:endParaRPr lang="en-US" sz="14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 err="1" smtClean="0">
                          <a:effectLst/>
                        </a:rPr>
                        <a:t>tingkat</a:t>
                      </a:r>
                      <a:r>
                        <a:rPr lang="en-US" sz="1400" kern="1200" dirty="0" smtClean="0">
                          <a:effectLst/>
                        </a:rPr>
                        <a:t> sign &gt; 0,05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X1</a:t>
                      </a:r>
                      <a:r>
                        <a:rPr lang="en-US" sz="1400" baseline="0" dirty="0" smtClean="0"/>
                        <a:t> : </a:t>
                      </a:r>
                      <a:r>
                        <a:rPr lang="en-US" sz="1400" kern="1200" dirty="0" smtClean="0">
                          <a:effectLst/>
                        </a:rPr>
                        <a:t>0,064 &gt; 0,05</a:t>
                      </a:r>
                    </a:p>
                    <a:p>
                      <a:r>
                        <a:rPr lang="en-US" sz="1400" kern="1200" dirty="0" smtClean="0">
                          <a:effectLst/>
                        </a:rPr>
                        <a:t>X2 : 0,165 &gt; 0,05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1020328">
                <a:tc>
                  <a:txBody>
                    <a:bodyPr/>
                    <a:lstStyle/>
                    <a:p>
                      <a:r>
                        <a:rPr lang="en-US" sz="1400" kern="1200" dirty="0" err="1" smtClean="0">
                          <a:effectLst/>
                        </a:rPr>
                        <a:t>Autokorelasi</a:t>
                      </a:r>
                      <a:endParaRPr lang="en-US" sz="14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err="1" smtClean="0">
                          <a:effectLst/>
                        </a:rPr>
                        <a:t>tingkat</a:t>
                      </a:r>
                      <a:r>
                        <a:rPr lang="en-US" sz="1400" kern="1200" dirty="0" smtClean="0">
                          <a:effectLst/>
                        </a:rPr>
                        <a:t> sign &gt; 0,05</a:t>
                      </a:r>
                      <a:endParaRPr lang="en-US" sz="14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 err="1" smtClean="0">
                          <a:effectLst/>
                        </a:rPr>
                        <a:t>nilai</a:t>
                      </a:r>
                      <a:r>
                        <a:rPr lang="en-US" sz="1400" kern="1200" dirty="0" smtClean="0">
                          <a:effectLst/>
                        </a:rPr>
                        <a:t> Sig. : 0,058 &gt; 0,05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6249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143000"/>
            <a:ext cx="4038600" cy="551688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62500" lnSpcReduction="20000"/>
          </a:bodyPr>
          <a:lstStyle/>
          <a:p>
            <a:pPr marL="0" indent="0" algn="just">
              <a:buNone/>
            </a:pP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en-US" sz="2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igunakan</a:t>
            </a:r>
            <a:r>
              <a:rPr lang="en-US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untuk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meramalkan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bagaimana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keadaan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naik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turunnya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variabel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dependen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bila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dua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atau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lebih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variabel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independen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sebagai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indikator</a:t>
            </a:r>
            <a:r>
              <a:rPr lang="en-US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 algn="just">
              <a:buNone/>
            </a:pPr>
            <a:endParaRPr lang="en-US" sz="26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r>
              <a:rPr lang="en-US" sz="26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Persamaan</a:t>
            </a:r>
            <a:r>
              <a:rPr lang="en-US" sz="2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regresi</a:t>
            </a:r>
            <a:r>
              <a:rPr lang="en-US" sz="2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linier </a:t>
            </a:r>
            <a:r>
              <a:rPr lang="en-US" sz="26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berganda</a:t>
            </a:r>
            <a:r>
              <a:rPr lang="en-US" sz="2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endParaRPr lang="en-US" sz="26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endParaRPr lang="en-US" sz="26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endParaRPr lang="en-US" sz="2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just">
              <a:buNone/>
            </a:pPr>
            <a:endParaRPr lang="en-US"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just"/>
            <a:r>
              <a:rPr lang="en-US" sz="2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Konstanta</a:t>
            </a:r>
            <a:r>
              <a:rPr lang="en-US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bernilai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-</a:t>
            </a:r>
            <a:r>
              <a:rPr lang="en-US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2332,550. </a:t>
            </a:r>
            <a:r>
              <a:rPr lang="en-US" sz="2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Jika</a:t>
            </a:r>
            <a:r>
              <a:rPr lang="en-US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EPS </a:t>
            </a:r>
            <a:r>
              <a:rPr lang="en-US" sz="2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dan</a:t>
            </a:r>
            <a:r>
              <a:rPr lang="en-US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PER </a:t>
            </a:r>
            <a:r>
              <a:rPr lang="en-US" sz="2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bernilai</a:t>
            </a:r>
            <a:r>
              <a:rPr lang="en-US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0,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maka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pertumbuhan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harga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saham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sebesar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-2332,550</a:t>
            </a:r>
          </a:p>
          <a:p>
            <a:pPr lvl="0" algn="just"/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Koefisien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regresi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untuk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EPS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bernilai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17,121 </a:t>
            </a:r>
            <a:r>
              <a:rPr lang="en-US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= </a:t>
            </a:r>
            <a:r>
              <a:rPr lang="en-US" sz="2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nilai</a:t>
            </a:r>
            <a:r>
              <a:rPr lang="en-US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positif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Setiap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peningkatan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sebesar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1 </a:t>
            </a:r>
            <a:r>
              <a:rPr lang="en-US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EPS </a:t>
            </a:r>
            <a:r>
              <a:rPr lang="en-US" sz="2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maka</a:t>
            </a:r>
            <a:r>
              <a:rPr lang="en-US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akan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berdampak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pada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peningkatan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harga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saham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sebesar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17,121.</a:t>
            </a:r>
          </a:p>
          <a:p>
            <a:pPr algn="just"/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Koefisien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regresi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untuk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PER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bernilai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119,474 </a:t>
            </a:r>
            <a:r>
              <a:rPr lang="en-US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= </a:t>
            </a:r>
            <a:r>
              <a:rPr lang="en-US" sz="2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nilai</a:t>
            </a:r>
            <a:r>
              <a:rPr lang="en-US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positif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Setiap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peningkatan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sebesar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1 </a:t>
            </a:r>
            <a:r>
              <a:rPr lang="en-US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PER </a:t>
            </a:r>
            <a:r>
              <a:rPr lang="en-US" sz="2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maka</a:t>
            </a:r>
            <a:r>
              <a:rPr lang="en-US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akan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berdampak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pada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peningkatan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harga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saham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sebesar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119,474.</a:t>
            </a:r>
            <a:endParaRPr lang="en-US" sz="26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dirty="0"/>
          </a:p>
        </p:txBody>
      </p:sp>
      <p:graphicFrame>
        <p:nvGraphicFramePr>
          <p:cNvPr id="2" name="Content Placeholder 1"/>
          <p:cNvGraphicFramePr>
            <a:graphicFrameLocks noGrp="1"/>
          </p:cNvGraphicFramePr>
          <p:nvPr>
            <p:ph sz="half" idx="2"/>
          </p:nvPr>
        </p:nvGraphicFramePr>
        <p:xfrm>
          <a:off x="6061710" y="3547713"/>
          <a:ext cx="1211580" cy="61861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11580"/>
              </a:tblGrid>
              <a:tr h="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</a:tabLs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</a:tabLst>
                      </a:pPr>
                      <a:r>
                        <a:rPr lang="en-US" sz="1200" dirty="0" err="1">
                          <a:effectLst/>
                        </a:rPr>
                        <a:t>Kd</a:t>
                      </a:r>
                      <a:r>
                        <a:rPr lang="en-US" sz="1200" dirty="0">
                          <a:effectLst/>
                        </a:rPr>
                        <a:t> = r</a:t>
                      </a:r>
                      <a:r>
                        <a:rPr lang="en-US" sz="1200" baseline="30000" dirty="0">
                          <a:effectLst/>
                        </a:rPr>
                        <a:t>2</a:t>
                      </a:r>
                      <a:r>
                        <a:rPr lang="en-US" sz="1200" dirty="0">
                          <a:effectLst/>
                        </a:rPr>
                        <a:t> x 100%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</a:tabLs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594360" y="2667000"/>
            <a:ext cx="3810000" cy="45720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500" b="1" dirty="0">
                <a:latin typeface="Arial" panose="020B0604020202020204" pitchFamily="34" charset="0"/>
                <a:cs typeface="Arial" panose="020B0604020202020204" pitchFamily="34" charset="0"/>
              </a:rPr>
              <a:t>Y = -2332,550</a:t>
            </a:r>
            <a:r>
              <a:rPr lang="en-US" sz="150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500" b="1" dirty="0">
                <a:latin typeface="Arial" panose="020B0604020202020204" pitchFamily="34" charset="0"/>
                <a:cs typeface="Arial" panose="020B0604020202020204" pitchFamily="34" charset="0"/>
              </a:rPr>
              <a:t>+ 17,121X</a:t>
            </a:r>
            <a:r>
              <a:rPr lang="en-US" sz="150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1 </a:t>
            </a:r>
            <a:r>
              <a:rPr lang="en-US" sz="1500" b="1" dirty="0">
                <a:latin typeface="Arial" panose="020B0604020202020204" pitchFamily="34" charset="0"/>
                <a:cs typeface="Arial" panose="020B0604020202020204" pitchFamily="34" charset="0"/>
              </a:rPr>
              <a:t>+ 119,474X</a:t>
            </a:r>
            <a:r>
              <a:rPr lang="en-US" sz="150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2 </a:t>
            </a:r>
            <a:r>
              <a:rPr lang="en-US" sz="1500" b="1" dirty="0">
                <a:latin typeface="Arial" panose="020B0604020202020204" pitchFamily="34" charset="0"/>
                <a:cs typeface="Arial" panose="020B0604020202020204" pitchFamily="34" charset="0"/>
              </a:rPr>
              <a:t>+ Ɛ</a:t>
            </a:r>
            <a:endParaRPr lang="en-US" sz="1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457200" y="304800"/>
            <a:ext cx="4038600" cy="60960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Analisis</a:t>
            </a: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Regresi</a:t>
            </a: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 Linear </a:t>
            </a:r>
            <a:r>
              <a:rPr lang="en-US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Berganda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2400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4602480" y="1173480"/>
            <a:ext cx="4038600" cy="548640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0325" indent="0" algn="just">
              <a:buNone/>
            </a:pP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untuk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mengukur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seberapa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jauh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kemampuan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model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dalam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menerangkan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variasi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variabel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dependen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nilai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: 0-1), </a:t>
            </a: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semakin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mendekati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1 </a:t>
            </a: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semakin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baik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dan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semakin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mendekati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0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maka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variabel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independen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secara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keseluruhan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tidak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dapat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menjelaskan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variabel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dependen</a:t>
            </a:r>
            <a:endParaRPr lang="en-US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539875" indent="0" algn="just">
              <a:buNone/>
            </a:pP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r>
              <a:rPr lang="en-US" sz="1600" b="1" u="sng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Hasil</a:t>
            </a:r>
            <a:r>
              <a:rPr lang="en-US" sz="16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u="sng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Penelitian</a:t>
            </a:r>
            <a:r>
              <a:rPr lang="en-US" sz="16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</a:p>
          <a:p>
            <a:pPr marL="0" indent="0" algn="just">
              <a:buNone/>
            </a:pPr>
            <a:r>
              <a:rPr lang="en-US" sz="1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  <a:r>
              <a:rPr lang="en-US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= 0,824,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yang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berarti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Harga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Saham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(Y) </a:t>
            </a:r>
            <a:r>
              <a:rPr lang="id-ID" sz="1600" dirty="0">
                <a:latin typeface="Arial" panose="020B0604020202020204" pitchFamily="34" charset="0"/>
                <a:cs typeface="Arial" panose="020B0604020202020204" pitchFamily="34" charset="0"/>
              </a:rPr>
              <a:t>sebesar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82,4%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ditentukan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oleh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i="1" dirty="0">
                <a:latin typeface="Arial" panose="020B0604020202020204" pitchFamily="34" charset="0"/>
                <a:cs typeface="Arial" panose="020B0604020202020204" pitchFamily="34" charset="0"/>
              </a:rPr>
              <a:t>Earning Per Share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(X1)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dan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i="1" dirty="0">
                <a:latin typeface="Arial" panose="020B0604020202020204" pitchFamily="34" charset="0"/>
                <a:cs typeface="Arial" panose="020B0604020202020204" pitchFamily="34" charset="0"/>
              </a:rPr>
              <a:t>Price Earning Ratio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(X2) </a:t>
            </a:r>
            <a:r>
              <a:rPr lang="id-ID" sz="1600" dirty="0">
                <a:latin typeface="Arial" panose="020B0604020202020204" pitchFamily="34" charset="0"/>
                <a:cs typeface="Arial" panose="020B0604020202020204" pitchFamily="34" charset="0"/>
              </a:rPr>
              <a:t>sedangkan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sisanya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17,6%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dipengaruhi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oleh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variabel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lain</a:t>
            </a:r>
            <a:r>
              <a:rPr lang="id-ID" sz="1600" dirty="0">
                <a:latin typeface="Arial" panose="020B0604020202020204" pitchFamily="34" charset="0"/>
                <a:cs typeface="Arial" panose="020B0604020202020204" pitchFamily="34" charset="0"/>
              </a:rPr>
              <a:t> yang tidak diteliti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endParaRPr lang="en-US" sz="1600" dirty="0"/>
          </a:p>
        </p:txBody>
      </p:sp>
      <p:sp>
        <p:nvSpPr>
          <p:cNvPr id="9" name="Rectangle 8"/>
          <p:cNvSpPr/>
          <p:nvPr/>
        </p:nvSpPr>
        <p:spPr>
          <a:xfrm>
            <a:off x="4602480" y="304800"/>
            <a:ext cx="4038600" cy="64008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Analisis</a:t>
            </a: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Koefisien</a:t>
            </a: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Determinasi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493302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30">
          <a:fgClr>
            <a:schemeClr val="accent2">
              <a:lumMod val="40000"/>
              <a:lumOff val="6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335278" y="5410200"/>
            <a:ext cx="1447800" cy="974498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Uji secara </a:t>
            </a:r>
            <a:r>
              <a:rPr lang="en-US" sz="1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Simultan</a:t>
            </a:r>
            <a:r>
              <a:rPr lang="id-ID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14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id-ID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(Uji </a:t>
            </a:r>
            <a:r>
              <a:rPr lang="en-US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r>
              <a:rPr lang="id-ID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id-ID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ight Arrow 4"/>
          <p:cNvSpPr/>
          <p:nvPr/>
        </p:nvSpPr>
        <p:spPr>
          <a:xfrm>
            <a:off x="1877651" y="5623756"/>
            <a:ext cx="432048" cy="396044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" name="Rectangle 2"/>
          <p:cNvSpPr/>
          <p:nvPr/>
        </p:nvSpPr>
        <p:spPr>
          <a:xfrm>
            <a:off x="304799" y="351621"/>
            <a:ext cx="858897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000" b="1" dirty="0" err="1"/>
              <a:t>Pengaruh</a:t>
            </a:r>
            <a:r>
              <a:rPr lang="en-US" sz="2000" b="1" dirty="0"/>
              <a:t> </a:t>
            </a:r>
            <a:r>
              <a:rPr lang="en-US" sz="2000" b="1" i="1" dirty="0"/>
              <a:t>Earning Per Share (EPS) </a:t>
            </a:r>
            <a:r>
              <a:rPr lang="en-US" sz="2000" b="1" i="1" dirty="0" err="1" smtClean="0"/>
              <a:t>dan</a:t>
            </a:r>
            <a:r>
              <a:rPr lang="en-US" sz="2000" b="1" i="1" dirty="0" smtClean="0"/>
              <a:t> </a:t>
            </a:r>
            <a:r>
              <a:rPr lang="en-US" sz="2000" b="1" i="1" dirty="0"/>
              <a:t>Price Earning Ratio (PER) </a:t>
            </a:r>
            <a:r>
              <a:rPr lang="en-US" sz="2000" b="1" dirty="0" err="1" smtClean="0"/>
              <a:t>Terhadap</a:t>
            </a:r>
            <a:r>
              <a:rPr lang="en-US" sz="2000" b="1" dirty="0" smtClean="0"/>
              <a:t> </a:t>
            </a:r>
            <a:r>
              <a:rPr lang="en-US" sz="2000" b="1" dirty="0" err="1"/>
              <a:t>Harga</a:t>
            </a:r>
            <a:r>
              <a:rPr lang="en-US" sz="2000" b="1" dirty="0"/>
              <a:t> </a:t>
            </a:r>
            <a:r>
              <a:rPr lang="en-US" sz="2000" b="1" dirty="0" err="1"/>
              <a:t>Saham</a:t>
            </a:r>
            <a:r>
              <a:rPr lang="en-US" sz="2000" b="1" dirty="0"/>
              <a:t> </a:t>
            </a:r>
            <a:r>
              <a:rPr lang="en-US" sz="2000" b="1" dirty="0" err="1" smtClean="0"/>
              <a:t>secara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parsial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04799" y="4146964"/>
            <a:ext cx="858897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000" b="1" dirty="0" err="1"/>
              <a:t>Pengaruh</a:t>
            </a:r>
            <a:r>
              <a:rPr lang="en-US" sz="2000" b="1" dirty="0"/>
              <a:t> </a:t>
            </a:r>
            <a:r>
              <a:rPr lang="en-US" sz="2000" b="1" i="1" dirty="0"/>
              <a:t>Earning Per Share (EPS) </a:t>
            </a:r>
            <a:r>
              <a:rPr lang="en-US" sz="2000" b="1" i="1" dirty="0" err="1" smtClean="0"/>
              <a:t>dan</a:t>
            </a:r>
            <a:r>
              <a:rPr lang="en-US" sz="2000" b="1" i="1" dirty="0" smtClean="0"/>
              <a:t> </a:t>
            </a:r>
            <a:r>
              <a:rPr lang="en-US" sz="2000" b="1" i="1" dirty="0"/>
              <a:t>Price Earning Ratio (PER) </a:t>
            </a:r>
            <a:r>
              <a:rPr lang="en-US" sz="2000" b="1" dirty="0" err="1" smtClean="0"/>
              <a:t>Terhadap</a:t>
            </a:r>
            <a:r>
              <a:rPr lang="en-US" sz="2000" b="1" dirty="0" smtClean="0"/>
              <a:t> </a:t>
            </a:r>
            <a:r>
              <a:rPr lang="en-US" sz="2000" b="1" dirty="0" err="1"/>
              <a:t>Harga</a:t>
            </a:r>
            <a:r>
              <a:rPr lang="en-US" sz="2000" b="1" dirty="0"/>
              <a:t> </a:t>
            </a:r>
            <a:r>
              <a:rPr lang="en-US" sz="2000" b="1" dirty="0" err="1"/>
              <a:t>Saham</a:t>
            </a:r>
            <a:r>
              <a:rPr lang="en-US" sz="2000" b="1" dirty="0"/>
              <a:t> </a:t>
            </a:r>
            <a:r>
              <a:rPr lang="en-US" sz="2000" b="1" dirty="0" err="1" smtClean="0"/>
              <a:t>secara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simultan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304799" y="1238450"/>
            <a:ext cx="1447800" cy="952691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Uji secara Parsial </a:t>
            </a:r>
            <a:r>
              <a:rPr lang="en-US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1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uji</a:t>
            </a:r>
            <a:r>
              <a:rPr lang="en-US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t) </a:t>
            </a:r>
          </a:p>
          <a:p>
            <a:pPr algn="ctr"/>
            <a:r>
              <a:rPr lang="en-US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EPS</a:t>
            </a:r>
          </a:p>
        </p:txBody>
      </p:sp>
      <p:sp>
        <p:nvSpPr>
          <p:cNvPr id="16" name="Right Arrow 15"/>
          <p:cNvSpPr/>
          <p:nvPr/>
        </p:nvSpPr>
        <p:spPr>
          <a:xfrm>
            <a:off x="1845576" y="1338206"/>
            <a:ext cx="496197" cy="533086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7" name="Rounded Rectangle 16"/>
          <p:cNvSpPr/>
          <p:nvPr/>
        </p:nvSpPr>
        <p:spPr>
          <a:xfrm>
            <a:off x="2373795" y="1171814"/>
            <a:ext cx="2225493" cy="1129637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n-US" sz="1400" u="sng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Pengambilan</a:t>
            </a:r>
            <a:r>
              <a:rPr lang="en-US" sz="1400" u="sng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u="sng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Keputusan</a:t>
            </a:r>
            <a:r>
              <a:rPr lang="en-US" sz="1400" u="sng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d-ID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id-ID" sz="1400" baseline="-25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hitung</a:t>
            </a:r>
            <a:r>
              <a:rPr lang="en-US" sz="1400" baseline="-25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 </a:t>
            </a:r>
            <a:r>
              <a:rPr lang="id-ID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id-ID" sz="1400" baseline="-25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tabel</a:t>
            </a:r>
            <a:r>
              <a:rPr lang="en-US" sz="1400" baseline="-25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atau</a:t>
            </a:r>
            <a:r>
              <a:rPr lang="en-US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nilai</a:t>
            </a:r>
            <a:r>
              <a:rPr lang="en-US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sign &lt; 0,00</a:t>
            </a:r>
            <a:endParaRPr lang="id-ID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304800" y="2529488"/>
            <a:ext cx="1447800" cy="975712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Uji secara Parsial </a:t>
            </a: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uji</a:t>
            </a: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t) </a:t>
            </a:r>
          </a:p>
          <a:p>
            <a:pPr algn="ctr"/>
            <a:r>
              <a:rPr lang="en-US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Right Arrow 18"/>
          <p:cNvSpPr/>
          <p:nvPr/>
        </p:nvSpPr>
        <p:spPr>
          <a:xfrm>
            <a:off x="1847173" y="2742822"/>
            <a:ext cx="432048" cy="551912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3" name="Rounded Rectangle 12"/>
          <p:cNvSpPr/>
          <p:nvPr/>
        </p:nvSpPr>
        <p:spPr>
          <a:xfrm>
            <a:off x="5204346" y="1149976"/>
            <a:ext cx="3689432" cy="1129637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n-US" sz="1400" b="1" u="sng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Hasil</a:t>
            </a:r>
            <a:r>
              <a:rPr lang="en-US" sz="1400" b="1" u="sng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;</a:t>
            </a:r>
          </a:p>
          <a:p>
            <a:pPr algn="just"/>
            <a:r>
              <a:rPr lang="id-ID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id-ID" sz="1400" baseline="-25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hitung</a:t>
            </a:r>
            <a:r>
              <a:rPr lang="en-US" sz="1400" baseline="-25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(13,037) &gt; T</a:t>
            </a:r>
            <a:r>
              <a:rPr lang="id-ID" sz="1400" baseline="-25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tabel</a:t>
            </a:r>
            <a:r>
              <a:rPr lang="en-US" sz="1400" baseline="-25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2,024)  </a:t>
            </a:r>
            <a:r>
              <a:rPr lang="en-US" sz="1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dan</a:t>
            </a:r>
            <a:r>
              <a:rPr lang="en-US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just"/>
            <a:r>
              <a:rPr lang="en-US" sz="1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nilai</a:t>
            </a:r>
            <a:r>
              <a:rPr lang="en-US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sign </a:t>
            </a:r>
            <a:r>
              <a:rPr lang="en-US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0,00 &lt; 0,05 </a:t>
            </a:r>
            <a:endParaRPr lang="id-ID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n-US" sz="1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Sehingga</a:t>
            </a:r>
            <a:r>
              <a:rPr lang="en-US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secara</a:t>
            </a:r>
            <a:r>
              <a:rPr lang="en-US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parsial</a:t>
            </a:r>
            <a:r>
              <a:rPr lang="en-US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EPS </a:t>
            </a:r>
            <a:r>
              <a:rPr lang="en-US" sz="1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berpengaruh</a:t>
            </a:r>
            <a:r>
              <a:rPr lang="en-US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signifikan</a:t>
            </a:r>
            <a:r>
              <a:rPr lang="en-US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terhadap</a:t>
            </a:r>
            <a:r>
              <a:rPr lang="en-US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harga</a:t>
            </a:r>
            <a:r>
              <a:rPr lang="en-US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saham</a:t>
            </a:r>
            <a:endParaRPr lang="id-ID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Right Arrow 20"/>
          <p:cNvSpPr/>
          <p:nvPr/>
        </p:nvSpPr>
        <p:spPr>
          <a:xfrm>
            <a:off x="4648200" y="1338206"/>
            <a:ext cx="496197" cy="533086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2" name="Rounded Rectangle 21"/>
          <p:cNvSpPr/>
          <p:nvPr/>
        </p:nvSpPr>
        <p:spPr>
          <a:xfrm>
            <a:off x="2386305" y="2471774"/>
            <a:ext cx="2225493" cy="1129637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n-US" sz="1400" u="sng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Pengambilan</a:t>
            </a:r>
            <a:r>
              <a:rPr lang="en-US" sz="1400" u="sng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u="sng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Keputusan</a:t>
            </a:r>
            <a:r>
              <a:rPr lang="en-US" sz="1400" u="sng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d-ID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id-ID" sz="1400" baseline="-25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hitung</a:t>
            </a:r>
            <a:r>
              <a:rPr lang="en-US" sz="1400" baseline="-25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 </a:t>
            </a:r>
            <a:r>
              <a:rPr lang="id-ID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id-ID" sz="1400" baseline="-25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tabel</a:t>
            </a:r>
            <a:r>
              <a:rPr lang="en-US" sz="1400" baseline="-25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atau</a:t>
            </a:r>
            <a:r>
              <a:rPr lang="en-US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nilai</a:t>
            </a:r>
            <a:r>
              <a:rPr lang="en-US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sign &lt; 0,00</a:t>
            </a:r>
            <a:endParaRPr lang="id-ID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5216856" y="2449936"/>
            <a:ext cx="3689432" cy="1129637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n-US" sz="1400" b="1" u="sng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Hasil</a:t>
            </a:r>
            <a:r>
              <a:rPr lang="en-US" sz="1400" b="1" u="sng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;</a:t>
            </a:r>
          </a:p>
          <a:p>
            <a:pPr algn="just"/>
            <a:r>
              <a:rPr lang="id-ID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id-ID" sz="1400" baseline="-25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hitung</a:t>
            </a:r>
            <a:r>
              <a:rPr lang="en-US" sz="1400" baseline="-25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(6,386) &gt; T</a:t>
            </a:r>
            <a:r>
              <a:rPr lang="id-ID" sz="1400" baseline="-25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tabel</a:t>
            </a:r>
            <a:r>
              <a:rPr lang="en-US" sz="1400" baseline="-25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2,024)  </a:t>
            </a:r>
            <a:r>
              <a:rPr lang="en-US" sz="1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dan</a:t>
            </a:r>
            <a:r>
              <a:rPr lang="en-US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just"/>
            <a:r>
              <a:rPr lang="en-US" sz="1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nilai</a:t>
            </a:r>
            <a:r>
              <a:rPr lang="en-US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sign </a:t>
            </a:r>
            <a:r>
              <a:rPr lang="en-US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0,00 &lt; 0,05 </a:t>
            </a:r>
            <a:endParaRPr lang="id-ID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n-US" sz="1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Sehingga</a:t>
            </a:r>
            <a:r>
              <a:rPr lang="en-US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secara</a:t>
            </a:r>
            <a:r>
              <a:rPr lang="en-US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parsial</a:t>
            </a:r>
            <a:r>
              <a:rPr lang="en-US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PER </a:t>
            </a:r>
            <a:r>
              <a:rPr lang="en-US" sz="1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berpengaruh</a:t>
            </a:r>
            <a:r>
              <a:rPr lang="en-US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signifikan</a:t>
            </a:r>
            <a:r>
              <a:rPr lang="en-US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terhadap</a:t>
            </a:r>
            <a:r>
              <a:rPr lang="en-US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harga</a:t>
            </a:r>
            <a:r>
              <a:rPr lang="en-US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saham</a:t>
            </a:r>
            <a:endParaRPr lang="id-ID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Right Arrow 23"/>
          <p:cNvSpPr/>
          <p:nvPr/>
        </p:nvSpPr>
        <p:spPr>
          <a:xfrm>
            <a:off x="4660710" y="2638166"/>
            <a:ext cx="496197" cy="533086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5" name="Rounded Rectangle 24"/>
          <p:cNvSpPr/>
          <p:nvPr/>
        </p:nvSpPr>
        <p:spPr>
          <a:xfrm>
            <a:off x="2341774" y="5160336"/>
            <a:ext cx="2303682" cy="1392864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n-US" sz="1400" u="sng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Pengambilan</a:t>
            </a:r>
            <a:r>
              <a:rPr lang="en-US" sz="1400" u="sng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u="sng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Keputusan</a:t>
            </a:r>
            <a:endParaRPr lang="en-US" sz="1400" u="sng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n-US" sz="1400" u="sng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r>
              <a:rPr lang="id-ID" sz="1400" baseline="-25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hitung</a:t>
            </a:r>
            <a:r>
              <a:rPr lang="en-US" sz="1400" baseline="-25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 </a:t>
            </a: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r>
              <a:rPr lang="id-ID" sz="1400" baseline="-25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tabel</a:t>
            </a:r>
            <a:r>
              <a:rPr lang="en-US" sz="1400" baseline="-25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atau</a:t>
            </a:r>
            <a:r>
              <a:rPr lang="en-US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nilai</a:t>
            </a:r>
            <a:r>
              <a:rPr lang="en-US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sign &lt; 0,00</a:t>
            </a:r>
            <a:endParaRPr lang="id-ID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5250513" y="5138498"/>
            <a:ext cx="3689432" cy="141470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n-US" sz="1400" b="1" u="sng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Hasil</a:t>
            </a:r>
            <a:r>
              <a:rPr lang="en-US" sz="1400" b="1" u="sng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;</a:t>
            </a:r>
          </a:p>
          <a:p>
            <a:pPr algn="just"/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r>
              <a:rPr lang="id-ID" sz="1400" baseline="-25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hitung</a:t>
            </a:r>
            <a:r>
              <a:rPr lang="en-US" sz="1400" baseline="-25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(88.872) &gt; F</a:t>
            </a:r>
            <a:r>
              <a:rPr lang="id-ID" sz="1400" baseline="-25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tabel</a:t>
            </a:r>
            <a:r>
              <a:rPr lang="en-US" sz="1400" baseline="-25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(3,245)  </a:t>
            </a:r>
            <a:r>
              <a:rPr lang="en-US" sz="1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dan</a:t>
            </a:r>
            <a:r>
              <a:rPr lang="en-US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just"/>
            <a:r>
              <a:rPr lang="en-US" sz="1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nilai</a:t>
            </a:r>
            <a:r>
              <a:rPr lang="en-US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sign </a:t>
            </a:r>
            <a:r>
              <a:rPr lang="en-US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0,00 &lt; 0,05 </a:t>
            </a:r>
            <a:endParaRPr lang="id-ID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n-US" sz="1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Sehingga</a:t>
            </a:r>
            <a:r>
              <a:rPr lang="en-US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secara</a:t>
            </a:r>
            <a:r>
              <a:rPr lang="en-US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simultan</a:t>
            </a:r>
            <a:r>
              <a:rPr lang="en-US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EPS </a:t>
            </a:r>
            <a:r>
              <a:rPr lang="en-US" sz="1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dan</a:t>
            </a:r>
            <a:r>
              <a:rPr lang="en-US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PER </a:t>
            </a:r>
            <a:r>
              <a:rPr lang="en-US" sz="1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berpengaruh</a:t>
            </a:r>
            <a:r>
              <a:rPr lang="en-US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signifikan</a:t>
            </a:r>
            <a:r>
              <a:rPr lang="en-US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terhadap</a:t>
            </a:r>
            <a:r>
              <a:rPr lang="en-US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harga</a:t>
            </a:r>
            <a:r>
              <a:rPr lang="en-US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saham</a:t>
            </a:r>
            <a:endParaRPr lang="id-ID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Right Arrow 26"/>
          <p:cNvSpPr/>
          <p:nvPr/>
        </p:nvSpPr>
        <p:spPr>
          <a:xfrm>
            <a:off x="4694367" y="5562914"/>
            <a:ext cx="496197" cy="533086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497212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381000" y="228600"/>
            <a:ext cx="4040188" cy="639762"/>
          </a:xfrm>
        </p:spPr>
        <p:txBody>
          <a:bodyPr>
            <a:normAutofit/>
          </a:bodyPr>
          <a:lstStyle/>
          <a:p>
            <a:pPr algn="ctr"/>
            <a:r>
              <a:rPr lang="en-US" sz="2800" dirty="0" smtClean="0">
                <a:latin typeface="Bookman Old Style" pitchFamily="18" charset="0"/>
              </a:rPr>
              <a:t>KESIMPULAN</a:t>
            </a:r>
            <a:endParaRPr lang="en-US" sz="2800" dirty="0">
              <a:latin typeface="Bookman Old Style" pitchFamily="18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>
          <a:xfrm>
            <a:off x="4572000" y="228600"/>
            <a:ext cx="4041775" cy="639762"/>
          </a:xfrm>
        </p:spPr>
        <p:txBody>
          <a:bodyPr>
            <a:normAutofit/>
          </a:bodyPr>
          <a:lstStyle/>
          <a:p>
            <a:pPr algn="ctr"/>
            <a:r>
              <a:rPr lang="en-US" sz="2800" dirty="0" smtClean="0">
                <a:latin typeface="Bookman Old Style" pitchFamily="18" charset="0"/>
              </a:rPr>
              <a:t>SARAN</a:t>
            </a:r>
            <a:endParaRPr lang="en-US" sz="2800" dirty="0">
              <a:latin typeface="Bookman Old Style" pitchFamily="18" charset="0"/>
            </a:endParaRPr>
          </a:p>
        </p:txBody>
      </p:sp>
      <p:graphicFrame>
        <p:nvGraphicFramePr>
          <p:cNvPr id="10" name="Content Placeholder 9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4287333459"/>
              </p:ext>
            </p:extLst>
          </p:nvPr>
        </p:nvGraphicFramePr>
        <p:xfrm>
          <a:off x="4800600" y="1219200"/>
          <a:ext cx="4041776" cy="54755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1000"/>
                <a:gridCol w="3660776"/>
              </a:tblGrid>
              <a:tr h="2357766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b="0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b="0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Perusahaan agar</a:t>
                      </a:r>
                      <a:r>
                        <a:rPr lang="en-US" sz="1700" b="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1700" b="0" kern="1200" dirty="0" err="1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menunjukkan</a:t>
                      </a:r>
                      <a:r>
                        <a:rPr lang="en-US" sz="1700" b="0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1700" b="0" kern="1200" dirty="0" err="1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kinerja</a:t>
                      </a:r>
                      <a:r>
                        <a:rPr lang="en-US" sz="1700" b="0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yang </a:t>
                      </a:r>
                      <a:r>
                        <a:rPr lang="en-US" sz="1700" b="0" kern="1200" dirty="0" err="1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baik</a:t>
                      </a:r>
                      <a:r>
                        <a:rPr lang="en-US" sz="1700" b="0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1700" b="0" kern="1200" dirty="0" err="1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terutama</a:t>
                      </a:r>
                      <a:r>
                        <a:rPr lang="en-US" sz="1700" b="0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1700" b="0" kern="1200" dirty="0" err="1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dalam</a:t>
                      </a:r>
                      <a:r>
                        <a:rPr lang="en-US" sz="1700" b="0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1700" b="0" kern="1200" dirty="0" err="1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menghasilkan</a:t>
                      </a:r>
                      <a:r>
                        <a:rPr lang="en-US" sz="1700" b="0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1700" b="0" i="1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Earning Per Share</a:t>
                      </a:r>
                      <a:r>
                        <a:rPr lang="en-US" sz="1700" b="0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(EPS). </a:t>
                      </a:r>
                      <a:r>
                        <a:rPr lang="en-US" sz="1700" b="0" kern="1200" dirty="0" err="1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Sehingga</a:t>
                      </a:r>
                      <a:r>
                        <a:rPr lang="en-US" sz="1700" b="0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1700" b="0" kern="1200" dirty="0" err="1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mendorong</a:t>
                      </a:r>
                      <a:r>
                        <a:rPr lang="en-US" sz="1700" b="0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investor </a:t>
                      </a:r>
                      <a:r>
                        <a:rPr lang="en-US" sz="1700" b="0" kern="1200" dirty="0" err="1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untuk</a:t>
                      </a:r>
                      <a:r>
                        <a:rPr lang="en-US" sz="1700" b="0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1700" b="0" kern="1200" dirty="0" err="1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menanamkan</a:t>
                      </a:r>
                      <a:r>
                        <a:rPr lang="en-US" sz="1700" b="0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modal </a:t>
                      </a:r>
                      <a:r>
                        <a:rPr lang="en-US" sz="1700" b="0" kern="1200" dirty="0" err="1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dan</a:t>
                      </a:r>
                      <a:r>
                        <a:rPr lang="en-US" sz="1700" b="0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1700" b="0" kern="1200" dirty="0" err="1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akan</a:t>
                      </a:r>
                      <a:r>
                        <a:rPr lang="en-US" sz="1700" b="0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1700" b="0" kern="1200" dirty="0" err="1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meningkatkan</a:t>
                      </a:r>
                      <a:r>
                        <a:rPr lang="en-US" sz="1700" b="0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1700" b="0" kern="1200" dirty="0" err="1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permintaan</a:t>
                      </a:r>
                      <a:r>
                        <a:rPr lang="en-US" sz="1700" b="0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1700" b="0" kern="1200" dirty="0" err="1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saham</a:t>
                      </a:r>
                      <a:r>
                        <a:rPr lang="en-US" sz="1700" b="0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yang </a:t>
                      </a:r>
                      <a:r>
                        <a:rPr lang="en-US" sz="1700" b="0" kern="1200" dirty="0" err="1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berdampak</a:t>
                      </a:r>
                      <a:r>
                        <a:rPr lang="en-US" sz="1700" b="0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1700" b="0" kern="1200" dirty="0" err="1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pada</a:t>
                      </a:r>
                      <a:r>
                        <a:rPr lang="en-US" sz="1700" b="0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1700" b="0" kern="1200" dirty="0" err="1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meningkatnya</a:t>
                      </a:r>
                      <a:r>
                        <a:rPr lang="en-US" sz="1700" b="0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1700" b="0" kern="1200" dirty="0" err="1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harga</a:t>
                      </a:r>
                      <a:r>
                        <a:rPr lang="en-US" sz="1700" b="0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1700" b="0" kern="1200" dirty="0" err="1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saham</a:t>
                      </a:r>
                      <a:r>
                        <a:rPr lang="en-US" sz="1700" b="0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1700" b="0" kern="1200" dirty="0" err="1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perusahaan</a:t>
                      </a:r>
                      <a:r>
                        <a:rPr lang="en-US" sz="1700" b="0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.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285236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Para investor </a:t>
                      </a:r>
                      <a:r>
                        <a:rPr lang="en-US" sz="1700" kern="1200" dirty="0" err="1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sebaiknya</a:t>
                      </a:r>
                      <a:r>
                        <a:rPr lang="en-US" sz="1700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1700" kern="1200" dirty="0" err="1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lebih</a:t>
                      </a:r>
                      <a:r>
                        <a:rPr lang="en-US" sz="1700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1700" kern="1200" dirty="0" err="1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memperhatikan</a:t>
                      </a:r>
                      <a:r>
                        <a:rPr lang="en-US" sz="1700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1700" kern="1200" dirty="0" err="1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performa</a:t>
                      </a:r>
                      <a:r>
                        <a:rPr lang="en-US" sz="1700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1700" kern="1200" dirty="0" err="1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perusahaan</a:t>
                      </a:r>
                      <a:r>
                        <a:rPr lang="en-US" sz="1700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1700" kern="1200" dirty="0" err="1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terutama</a:t>
                      </a:r>
                      <a:r>
                        <a:rPr lang="en-US" sz="1700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1700" kern="1200" dirty="0" err="1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mengenai</a:t>
                      </a:r>
                      <a:r>
                        <a:rPr lang="en-US" sz="1700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1700" kern="1200" dirty="0" err="1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kondisi</a:t>
                      </a:r>
                      <a:r>
                        <a:rPr lang="en-US" sz="1700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1700" kern="1200" dirty="0" err="1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keuangan</a:t>
                      </a:r>
                      <a:r>
                        <a:rPr lang="en-US" sz="1700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1700" kern="1200" dirty="0" err="1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perusahaan</a:t>
                      </a:r>
                      <a:r>
                        <a:rPr lang="en-US" sz="1700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.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767198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3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kern="1200" dirty="0" err="1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Bagi</a:t>
                      </a:r>
                      <a:r>
                        <a:rPr lang="en-US" sz="1700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1700" kern="1200" dirty="0" err="1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peneliti</a:t>
                      </a:r>
                      <a:r>
                        <a:rPr lang="en-US" sz="1700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1700" kern="1200" dirty="0" err="1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selanjutnya</a:t>
                      </a:r>
                      <a:r>
                        <a:rPr lang="en-US" sz="1700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1700" kern="1200" dirty="0" err="1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untuk</a:t>
                      </a:r>
                      <a:r>
                        <a:rPr lang="en-US" sz="1700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1700" kern="1200" dirty="0" err="1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memperbanyak</a:t>
                      </a:r>
                      <a:r>
                        <a:rPr lang="en-US" sz="1700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1700" kern="1200" dirty="0" err="1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variabel</a:t>
                      </a:r>
                      <a:r>
                        <a:rPr lang="en-US" sz="1700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1700" kern="1200" dirty="0" err="1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atau</a:t>
                      </a:r>
                      <a:r>
                        <a:rPr lang="en-US" sz="1700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1700" kern="1200" dirty="0" err="1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menggunakan</a:t>
                      </a:r>
                      <a:r>
                        <a:rPr lang="en-US" sz="1700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1700" kern="1200" dirty="0" err="1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variabel</a:t>
                      </a:r>
                      <a:r>
                        <a:rPr lang="en-US" sz="1700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lain, </a:t>
                      </a:r>
                      <a:r>
                        <a:rPr lang="en-US" sz="1700" kern="1200" dirty="0" err="1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dan</a:t>
                      </a:r>
                      <a:r>
                        <a:rPr lang="en-US" sz="1700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1700" kern="1200" dirty="0" err="1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memperbanyak</a:t>
                      </a:r>
                      <a:r>
                        <a:rPr lang="en-US" sz="1700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1700" kern="1200" dirty="0" err="1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sampel</a:t>
                      </a:r>
                      <a:r>
                        <a:rPr lang="en-US" sz="1700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1700" kern="1200" dirty="0" err="1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penelitian</a:t>
                      </a:r>
                      <a:r>
                        <a:rPr lang="en-US" sz="1700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agar </a:t>
                      </a:r>
                      <a:r>
                        <a:rPr lang="en-US" sz="1700" kern="1200" dirty="0" err="1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penelititan</a:t>
                      </a:r>
                      <a:r>
                        <a:rPr lang="en-US" sz="1700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1700" kern="1200" dirty="0" err="1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selanjutnya</a:t>
                      </a:r>
                      <a:r>
                        <a:rPr lang="en-US" sz="1700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1700" kern="1200" dirty="0" err="1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lebih</a:t>
                      </a:r>
                      <a:r>
                        <a:rPr lang="en-US" sz="1700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1700" kern="1200" dirty="0" err="1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tepat</a:t>
                      </a:r>
                      <a:r>
                        <a:rPr lang="en-US" sz="1700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1700" kern="1200" dirty="0" err="1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dan</a:t>
                      </a:r>
                      <a:r>
                        <a:rPr lang="en-US" sz="1700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1700" kern="1200" dirty="0" err="1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akurat</a:t>
                      </a:r>
                      <a:endParaRPr lang="en-US" sz="1700" kern="1200" dirty="0" smtClean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4" name="Content Placeholder 13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712508292"/>
              </p:ext>
            </p:extLst>
          </p:nvPr>
        </p:nvGraphicFramePr>
        <p:xfrm>
          <a:off x="533400" y="1219200"/>
          <a:ext cx="4040188" cy="54714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1000"/>
                <a:gridCol w="3659188"/>
              </a:tblGrid>
              <a:tr h="1737628">
                <a:tc>
                  <a:txBody>
                    <a:bodyPr/>
                    <a:lstStyle/>
                    <a:p>
                      <a:pPr algn="just"/>
                      <a:r>
                        <a:rPr lang="en-US" sz="17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en-US" sz="17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700" b="0" kern="1200" dirty="0" err="1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Perkembangan</a:t>
                      </a:r>
                      <a:r>
                        <a:rPr lang="en-US" sz="1700" b="0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1700" b="0" i="1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Earning Per Share</a:t>
                      </a:r>
                      <a:r>
                        <a:rPr lang="en-US" sz="1700" b="0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(EPS),</a:t>
                      </a:r>
                      <a:r>
                        <a:rPr lang="en-US" sz="1700" b="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1700" b="0" i="1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Price Earning Ratio</a:t>
                      </a:r>
                      <a:r>
                        <a:rPr lang="en-US" sz="1700" b="0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(PER),</a:t>
                      </a:r>
                      <a:r>
                        <a:rPr lang="en-US" sz="1700" b="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1700" b="0" kern="1200" baseline="0" dirty="0" err="1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dan</a:t>
                      </a:r>
                      <a:r>
                        <a:rPr lang="en-US" sz="1700" b="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1700" b="0" kern="1200" baseline="0" dirty="0" err="1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Harga</a:t>
                      </a:r>
                      <a:r>
                        <a:rPr lang="en-US" sz="1700" b="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1700" b="0" kern="1200" baseline="0" dirty="0" err="1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Saham</a:t>
                      </a:r>
                      <a:r>
                        <a:rPr lang="en-US" sz="1700" b="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1700" b="0" kern="1200" dirty="0" err="1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pada</a:t>
                      </a:r>
                      <a:r>
                        <a:rPr lang="en-US" sz="1700" b="0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1700" b="0" kern="1200" dirty="0" err="1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perusahaan</a:t>
                      </a:r>
                      <a:r>
                        <a:rPr lang="en-US" sz="1700" b="0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1700" b="0" kern="1200" dirty="0" err="1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makanan</a:t>
                      </a:r>
                      <a:r>
                        <a:rPr lang="en-US" sz="1700" b="0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1700" b="0" kern="1200" dirty="0" err="1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dan</a:t>
                      </a:r>
                      <a:r>
                        <a:rPr lang="en-US" sz="1700" b="0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1700" b="0" kern="1200" dirty="0" err="1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minuman</a:t>
                      </a:r>
                      <a:r>
                        <a:rPr lang="en-US" sz="1700" b="0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1700" b="0" kern="1200" dirty="0" err="1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secara</a:t>
                      </a:r>
                      <a:r>
                        <a:rPr lang="en-US" sz="1700" b="0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1700" b="0" kern="1200" dirty="0" err="1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keseluruhan</a:t>
                      </a:r>
                      <a:r>
                        <a:rPr lang="en-US" sz="1700" b="0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1700" b="0" kern="1200" dirty="0" err="1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mengalami</a:t>
                      </a:r>
                      <a:r>
                        <a:rPr lang="en-US" sz="1700" b="0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1700" b="0" kern="1200" dirty="0" err="1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fluktuasi</a:t>
                      </a:r>
                      <a:r>
                        <a:rPr lang="en-US" sz="1700" b="0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. </a:t>
                      </a:r>
                      <a:endParaRPr lang="en-US" sz="17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1996172">
                <a:tc>
                  <a:txBody>
                    <a:bodyPr/>
                    <a:lstStyle/>
                    <a:p>
                      <a:pPr marL="0" indent="0" algn="just">
                        <a:buFont typeface="Arial" pitchFamily="34" charset="0"/>
                        <a:buNone/>
                      </a:pPr>
                      <a:r>
                        <a:rPr lang="en-US" sz="17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en-US" sz="17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indent="-2857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1700" b="0" kern="1200" dirty="0" err="1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Secara</a:t>
                      </a:r>
                      <a:r>
                        <a:rPr lang="en-US" sz="1700" b="0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1700" b="0" kern="1200" dirty="0" err="1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parsial</a:t>
                      </a:r>
                      <a:r>
                        <a:rPr lang="en-US" sz="1700" b="0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id-ID" sz="1700" b="0" i="1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Earning Per Share</a:t>
                      </a:r>
                      <a:r>
                        <a:rPr lang="en-US" sz="1700" b="0" i="1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(EPS)</a:t>
                      </a:r>
                      <a:r>
                        <a:rPr lang="en-US" sz="1700" b="0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1700" b="0" kern="1200" dirty="0" err="1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berpengaruh</a:t>
                      </a:r>
                      <a:r>
                        <a:rPr lang="en-US" sz="1700" b="0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1700" b="0" kern="1200" dirty="0" err="1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signifikan</a:t>
                      </a:r>
                      <a:r>
                        <a:rPr lang="en-US" sz="1700" b="0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1700" b="0" kern="1200" dirty="0" err="1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terhadap</a:t>
                      </a:r>
                      <a:r>
                        <a:rPr lang="en-US" sz="1700" b="0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1700" b="0" kern="1200" dirty="0" err="1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harga</a:t>
                      </a:r>
                      <a:r>
                        <a:rPr lang="en-US" sz="1700" b="0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1700" b="0" kern="1200" dirty="0" err="1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saham</a:t>
                      </a:r>
                      <a:r>
                        <a:rPr lang="en-US" sz="1700" b="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1700" b="0" kern="1200" dirty="0" err="1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dan</a:t>
                      </a:r>
                      <a:endParaRPr lang="en-US" sz="1700" b="0" kern="1200" dirty="0" smtClean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r>
                        <a:rPr lang="en-US" sz="1700" b="0" i="1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Price Earning Ratio (PER)</a:t>
                      </a:r>
                      <a:r>
                        <a:rPr lang="en-US" sz="1700" b="0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1700" b="0" kern="1200" dirty="0" err="1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berpengaruh</a:t>
                      </a:r>
                      <a:r>
                        <a:rPr lang="en-US" sz="1700" b="0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1700" b="0" kern="1200" dirty="0" err="1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signifikan</a:t>
                      </a:r>
                      <a:r>
                        <a:rPr lang="en-US" sz="1700" b="0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1700" b="0" kern="1200" dirty="0" err="1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terhadap</a:t>
                      </a:r>
                      <a:r>
                        <a:rPr lang="en-US" sz="1700" b="0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1700" b="0" kern="1200" dirty="0" err="1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harga</a:t>
                      </a:r>
                      <a:r>
                        <a:rPr lang="en-US" sz="1700" b="0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1700" b="0" kern="1200" dirty="0" err="1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saham</a:t>
                      </a:r>
                      <a:endParaRPr lang="en-US" sz="17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1737628">
                <a:tc>
                  <a:txBody>
                    <a:bodyPr/>
                    <a:lstStyle/>
                    <a:p>
                      <a:pPr algn="just"/>
                      <a:r>
                        <a:rPr lang="en-US" sz="17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lang="en-US" sz="17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b="0" kern="1200" dirty="0" err="1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Secara</a:t>
                      </a:r>
                      <a:r>
                        <a:rPr lang="en-US" sz="1700" b="0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1700" b="0" kern="1200" dirty="0" err="1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simultan</a:t>
                      </a:r>
                      <a:r>
                        <a:rPr lang="en-US" sz="1700" b="0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id-ID" sz="1700" b="0" i="1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Earning Per Share</a:t>
                      </a:r>
                      <a:r>
                        <a:rPr lang="en-US" sz="1700" b="0" i="1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(EPS)</a:t>
                      </a:r>
                      <a:r>
                        <a:rPr lang="en-US" sz="1700" b="0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1700" b="0" kern="1200" dirty="0" err="1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dan</a:t>
                      </a:r>
                      <a:r>
                        <a:rPr lang="en-US" sz="1700" b="0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1700" b="0" i="1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Price Earning Ratio (PER)</a:t>
                      </a:r>
                      <a:r>
                        <a:rPr lang="en-US" sz="1700" b="0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1700" b="0" kern="1200" dirty="0" err="1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berpengaruh</a:t>
                      </a:r>
                      <a:r>
                        <a:rPr lang="en-US" sz="1700" b="0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1700" b="0" kern="1200" dirty="0" err="1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secara</a:t>
                      </a:r>
                      <a:r>
                        <a:rPr lang="en-US" sz="1700" b="0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1700" b="0" kern="1200" dirty="0" err="1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signifikan</a:t>
                      </a:r>
                      <a:r>
                        <a:rPr lang="en-US" sz="1700" b="0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1700" b="0" kern="1200" dirty="0" err="1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terhadap</a:t>
                      </a:r>
                      <a:r>
                        <a:rPr lang="en-US" sz="1700" b="0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1700" b="0" kern="1200" dirty="0" err="1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harga</a:t>
                      </a:r>
                      <a:r>
                        <a:rPr lang="en-US" sz="1700" b="0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1700" b="0" kern="1200" dirty="0" err="1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saham</a:t>
                      </a:r>
                      <a:r>
                        <a:rPr lang="en-US" sz="1700" b="0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1700" b="0" kern="1200" dirty="0" err="1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pada</a:t>
                      </a:r>
                      <a:r>
                        <a:rPr lang="en-US" sz="1700" b="0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1700" b="0" kern="1200" dirty="0" err="1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perusahaan</a:t>
                      </a:r>
                      <a:r>
                        <a:rPr lang="en-US" sz="1700" b="0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1700" b="0" kern="1200" dirty="0" err="1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makanan</a:t>
                      </a:r>
                      <a:r>
                        <a:rPr lang="en-US" sz="1700" b="0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1700" b="0" kern="1200" dirty="0" err="1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dan</a:t>
                      </a:r>
                      <a:r>
                        <a:rPr lang="en-US" sz="1700" b="0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1700" b="0" kern="1200" dirty="0" err="1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minuman</a:t>
                      </a:r>
                      <a:r>
                        <a:rPr lang="en-US" sz="1700" b="0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1700" b="0" kern="1200" dirty="0" err="1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tahun</a:t>
                      </a:r>
                      <a:r>
                        <a:rPr lang="en-US" sz="1700" b="0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2013-2017.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27523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2215</TotalTime>
  <Words>1347</Words>
  <Application>Microsoft Office PowerPoint</Application>
  <PresentationFormat>On-screen Show (4:3)</PresentationFormat>
  <Paragraphs>237</Paragraphs>
  <Slides>10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PENGARUH EARNING PER SHARE (EPS) DAN PRICE EARNING RATIO (PER) TERHADAP HARGA SAHAM  (Studi Kasus Pada Perusahaan Makanan dan Minuman yang Terdaftar di Bursa Efek Indonesia (BEI) Tahun 2013-2017)</vt:lpstr>
      <vt:lpstr>PowerPoint Presentation</vt:lpstr>
      <vt:lpstr>RUMUSAN MASALAH</vt:lpstr>
      <vt:lpstr>PowerPoint Presentation</vt:lpstr>
      <vt:lpstr>METODE PENELITIAN</vt:lpstr>
      <vt:lpstr>Perkembangan Earning Per Share (EPS), Price Earning Ratio (PER) dan Harga Saham 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PENGARUH EARNING PER SHARE (EPS) DAN PRICE EARNING RATIO (PER) TERHADAP HARGA SAHAM  (Studi Kasus Pada Perusahaan Makanan dan Minuman yang Terdaftar di Bursa Efek Indonesia (BEI) Tahun 2013-2017)</dc:title>
  <dc:creator>Program</dc:creator>
  <cp:lastModifiedBy>Leni</cp:lastModifiedBy>
  <cp:revision>116</cp:revision>
  <dcterms:created xsi:type="dcterms:W3CDTF">2018-10-31T03:48:01Z</dcterms:created>
  <dcterms:modified xsi:type="dcterms:W3CDTF">2019-03-04T12:31:45Z</dcterms:modified>
</cp:coreProperties>
</file>