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1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8" autoAdjust="0"/>
    <p:restoredTop sz="94624" autoAdjust="0"/>
  </p:normalViewPr>
  <p:slideViewPr>
    <p:cSldViewPr snapToGrid="0">
      <p:cViewPr>
        <p:scale>
          <a:sx n="78" d="100"/>
          <a:sy n="78" d="100"/>
        </p:scale>
        <p:origin x="444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Rectangle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id-ID"/>
          </a:p>
        </p:txBody>
      </p:sp>
      <p:sp>
        <p:nvSpPr>
          <p:cNvPr id="9" name="Rectangle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F9853A0-3D44-4DCF-9E5F-622627CCB831}" type="datetimeFigureOut">
              <a:rPr lang="id-ID" smtClean="0"/>
              <a:pPr/>
              <a:t>23/04/2018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5476" y="510439"/>
            <a:ext cx="9616965" cy="166616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PENGARUH WORD OF MOUTH TERHADAP KEPERCAYAAN KONSUMEN PADA PT. PRUDENTIAL LIFE ASSURANCE BANDUNG</a:t>
            </a:r>
            <a:endParaRPr lang="id-ID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3153" y="2412125"/>
            <a:ext cx="9090991" cy="425191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400" b="0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Ganda</a:t>
            </a:r>
            <a:r>
              <a:rPr lang="en-US" sz="24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b="0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Nugraha</a:t>
            </a:r>
            <a:r>
              <a:rPr lang="en-US" sz="24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Putra</a:t>
            </a:r>
            <a:endParaRPr lang="id-ID" sz="2400" b="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20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NPM: </a:t>
            </a:r>
            <a:r>
              <a:rPr lang="id-ID" sz="20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A101</a:t>
            </a:r>
            <a:r>
              <a:rPr lang="en-US" sz="20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40590</a:t>
            </a:r>
          </a:p>
          <a:p>
            <a:pPr algn="ctr"/>
            <a:r>
              <a:rPr lang="en-US" sz="2000" b="0" dirty="0" err="1" smtClean="0">
                <a:solidFill>
                  <a:schemeClr val="tx1"/>
                </a:solidFill>
              </a:rPr>
              <a:t>Pembimbing</a:t>
            </a:r>
            <a:r>
              <a:rPr lang="en-US" sz="2000" b="0" dirty="0" smtClean="0">
                <a:solidFill>
                  <a:schemeClr val="tx1"/>
                </a:solidFill>
              </a:rPr>
              <a:t>: </a:t>
            </a:r>
            <a:r>
              <a:rPr lang="en-US" sz="2000" b="0" dirty="0" err="1" smtClean="0">
                <a:solidFill>
                  <a:schemeClr val="tx1"/>
                </a:solidFill>
              </a:rPr>
              <a:t>Mutia</a:t>
            </a:r>
            <a:r>
              <a:rPr lang="en-US" sz="2000" b="0" dirty="0" smtClean="0">
                <a:solidFill>
                  <a:schemeClr val="tx1"/>
                </a:solidFill>
              </a:rPr>
              <a:t> Tri </a:t>
            </a:r>
            <a:r>
              <a:rPr lang="en-US" sz="2000" b="0" dirty="0" err="1" smtClean="0">
                <a:solidFill>
                  <a:schemeClr val="tx1"/>
                </a:solidFill>
              </a:rPr>
              <a:t>Satya</a:t>
            </a:r>
            <a:r>
              <a:rPr lang="en-US" sz="2000" b="0" dirty="0" smtClean="0">
                <a:solidFill>
                  <a:schemeClr val="tx1"/>
                </a:solidFill>
              </a:rPr>
              <a:t>, S.</a:t>
            </a:r>
            <a:r>
              <a:rPr lang="en-US" sz="2000" b="0" dirty="0" err="1" smtClean="0">
                <a:solidFill>
                  <a:schemeClr val="tx1"/>
                </a:solidFill>
              </a:rPr>
              <a:t>Sos</a:t>
            </a:r>
            <a:r>
              <a:rPr lang="en-US" sz="2000" b="0" dirty="0" smtClean="0">
                <a:solidFill>
                  <a:schemeClr val="tx1"/>
                </a:solidFill>
              </a:rPr>
              <a:t>.,</a:t>
            </a:r>
            <a:r>
              <a:rPr lang="en-US" sz="2000" b="0" dirty="0" err="1" smtClean="0">
                <a:solidFill>
                  <a:schemeClr val="tx1"/>
                </a:solidFill>
              </a:rPr>
              <a:t>Msi</a:t>
            </a:r>
            <a:r>
              <a:rPr lang="en-US" sz="2000" b="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en-US" sz="2000" b="0" dirty="0" smtClean="0"/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SEKOLAH TINGGI ILMU EKONOMI (STIE) </a:t>
            </a:r>
            <a:r>
              <a:rPr lang="id-ID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EKUITAS</a:t>
            </a:r>
            <a:endParaRPr lang="en-US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BANDUNG</a:t>
            </a:r>
          </a:p>
          <a:p>
            <a:pPr algn="ctr"/>
            <a:r>
              <a:rPr lang="en-US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    2018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endParaRPr lang="id-ID" sz="2000" b="0" dirty="0"/>
          </a:p>
        </p:txBody>
      </p:sp>
      <p:pic>
        <p:nvPicPr>
          <p:cNvPr id="4" name="Picture 3" descr="C:\Users\axioo\Downloads\logo-ekuitas-warnaedi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13447" y="3744901"/>
            <a:ext cx="1466193" cy="135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8216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304" y="290182"/>
            <a:ext cx="10601739" cy="808382"/>
          </a:xfrm>
        </p:spPr>
        <p:txBody>
          <a:bodyPr>
            <a:normAutofit fontScale="90000"/>
          </a:bodyPr>
          <a:lstStyle/>
          <a:p>
            <a:pPr algn="ctr"/>
            <a:r>
              <a:rPr lang="id-ID" sz="2800" dirty="0"/>
              <a:t>Analisis Regresi Linear Berganda, Koefisien Korelasi, Koefisien Determinasi, dan Uji Hipotesis</a:t>
            </a:r>
          </a:p>
        </p:txBody>
      </p:sp>
      <p:sp>
        <p:nvSpPr>
          <p:cNvPr id="9" name="Rectangle 8"/>
          <p:cNvSpPr/>
          <p:nvPr/>
        </p:nvSpPr>
        <p:spPr>
          <a:xfrm rot="10800000" flipV="1">
            <a:off x="7709486" y="2921049"/>
            <a:ext cx="4418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id-ID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Uji-t </a:t>
            </a: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X1 ke </a:t>
            </a:r>
            <a:r>
              <a:rPr kumimoji="0" lang="id-ID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Y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id-ID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</a:t>
            </a:r>
            <a:r>
              <a:rPr kumimoji="0" lang="id-ID" sz="1600" b="0" i="0" u="none" strike="noStrike" kern="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hitung</a:t>
            </a: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3,043</a:t>
            </a:r>
            <a:r>
              <a:rPr kumimoji="0" lang="id-ID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1,968</a:t>
            </a:r>
            <a:r>
              <a:rPr kumimoji="0" lang="id-ID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</a:t>
            </a:r>
            <a:r>
              <a:rPr kumimoji="0" lang="id-ID" sz="1600" b="0" i="0" u="none" strike="noStrike" kern="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tabel</a:t>
            </a:r>
          </a:p>
          <a:p>
            <a:pPr lvl="0">
              <a:defRPr/>
            </a:pP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Uji-t X2 ke Y	: t</a:t>
            </a:r>
            <a:r>
              <a:rPr kumimoji="0" lang="id-ID" sz="1600" b="0" i="0" u="none" strike="noStrike" kern="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hitung</a:t>
            </a: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4,482</a:t>
            </a:r>
            <a:r>
              <a:rPr kumimoji="0" lang="id-ID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1,968</a:t>
            </a:r>
            <a:r>
              <a:rPr kumimoji="0" lang="id-ID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id-ID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</a:t>
            </a:r>
            <a:r>
              <a:rPr kumimoji="0" lang="id-ID" sz="1600" b="0" i="0" u="none" strike="noStrike" kern="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tabel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32987" y="3925622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latin typeface="Times New Roman" pitchFamily="18" charset="0"/>
                <a:cs typeface="Times New Roman" pitchFamily="18" charset="0"/>
              </a:rPr>
              <a:t>Korelasi : </a:t>
            </a:r>
            <a:r>
              <a:rPr lang="en-US" dirty="0" smtClean="0"/>
              <a:t>0.864 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Sangat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Kuat</a:t>
            </a:r>
            <a:endParaRPr lang="id-ID" dirty="0">
              <a:latin typeface="Times New Roman" pitchFamily="18" charset="0"/>
              <a:cs typeface="Times New Roman" pitchFamily="18" charset="0"/>
            </a:endParaRPr>
          </a:p>
          <a:p>
            <a:r>
              <a:rPr lang="id-ID" dirty="0">
                <a:latin typeface="Times New Roman" pitchFamily="18" charset="0"/>
                <a:cs typeface="Times New Roman" pitchFamily="18" charset="0"/>
              </a:rPr>
              <a:t>Determinasi : </a:t>
            </a:r>
            <a:r>
              <a:rPr lang="en-US" dirty="0" smtClean="0"/>
              <a:t>74.6%</a:t>
            </a:r>
            <a:endParaRPr lang="id-ID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94414" y="5518397"/>
            <a:ext cx="3643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id-ID" baseline="-25000" dirty="0">
                <a:latin typeface="Times New Roman" pitchFamily="18" charset="0"/>
                <a:cs typeface="Times New Roman" pitchFamily="18" charset="0"/>
              </a:rPr>
              <a:t>hitung</a:t>
            </a:r>
            <a:r>
              <a:rPr lang="id-ID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dirty="0" smtClean="0"/>
              <a:t>99.746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id-ID" dirty="0">
                <a:latin typeface="Times New Roman" pitchFamily="18" charset="0"/>
                <a:cs typeface="Times New Roman" pitchFamily="18" charset="0"/>
              </a:rPr>
              <a:t>&gt; F</a:t>
            </a:r>
            <a:r>
              <a:rPr lang="id-ID" baseline="-25000" dirty="0">
                <a:latin typeface="Times New Roman" pitchFamily="18" charset="0"/>
                <a:cs typeface="Times New Roman" pitchFamily="18" charset="0"/>
              </a:rPr>
              <a:t>tabel</a:t>
            </a:r>
            <a:r>
              <a:rPr lang="id-ID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/>
              <a:t>3.0259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id-ID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35006853"/>
              </p:ext>
            </p:extLst>
          </p:nvPr>
        </p:nvGraphicFramePr>
        <p:xfrm>
          <a:off x="451940" y="1117382"/>
          <a:ext cx="11104183" cy="1775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911"/>
                <a:gridCol w="2621713"/>
                <a:gridCol w="1586312"/>
                <a:gridCol w="1586312"/>
                <a:gridCol w="2645155"/>
                <a:gridCol w="1072519"/>
                <a:gridCol w="1041261"/>
              </a:tblGrid>
              <a:tr h="317283">
                <a:tc gridSpan="7"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Coefficients</a:t>
                      </a:r>
                      <a:r>
                        <a:rPr lang="en-US" sz="1400" b="1" baseline="30000" dirty="0" err="1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a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315">
                <a:tc rowSpan="2" gridSpan="2">
                  <a:txBody>
                    <a:bodyPr/>
                    <a:lstStyle/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Model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Unstandardized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Coefficients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128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Standardized Coefficients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t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Sig.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B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Std. Error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Beta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rowSpan="3">
                  <a:txBody>
                    <a:bodyPr/>
                    <a:lstStyle/>
                    <a:p>
                      <a:pPr marL="5715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0" marR="3810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(Constant)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.987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436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2.265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.026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150" marR="3810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Pelatihan Hard Skill (X1)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.313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.103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.275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3.043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.003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150" marR="3810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Pelatihan Soft Skill (X2)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.566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..117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.437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4.482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.000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1">
                <a:tc gridSpan="7">
                  <a:txBody>
                    <a:bodyPr/>
                    <a:lstStyle/>
                    <a:p>
                      <a:pPr marL="38100" marR="3810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a. Dependent Variable: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Kinerja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(Y)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475975" y="3494076"/>
          <a:ext cx="6523909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908"/>
                <a:gridCol w="765246"/>
                <a:gridCol w="1059195"/>
                <a:gridCol w="1797269"/>
                <a:gridCol w="2333291"/>
              </a:tblGrid>
              <a:tr h="262847">
                <a:tc gridSpan="5"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Model Summary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1400"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Model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 Square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Adjusted R Square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Std. Error of the Estimate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68"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.864</a:t>
                      </a:r>
                      <a:r>
                        <a:rPr lang="en-US" sz="1400" baseline="300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.746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.738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.43703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694">
                <a:tc gridSpan="5">
                  <a:txBody>
                    <a:bodyPr/>
                    <a:lstStyle/>
                    <a:p>
                      <a:pPr marL="342900" marR="3810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Predictors: (Constant),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Pelatihan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Soft Skill (X2),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Pelatihan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Hard Skill (X1)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42900" marR="38100" lvl="0" indent="-3429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Dependent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Variabel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: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Kinerja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Karyawan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(Y)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481841" y="5136214"/>
          <a:ext cx="6644172" cy="1507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238"/>
                <a:gridCol w="1393500"/>
                <a:gridCol w="1497724"/>
                <a:gridCol w="599090"/>
                <a:gridCol w="1182413"/>
                <a:gridCol w="914400"/>
                <a:gridCol w="819807"/>
              </a:tblGrid>
              <a:tr h="226632">
                <a:tc gridSpan="7"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ANOVA</a:t>
                      </a:r>
                      <a:r>
                        <a:rPr lang="en-US" sz="1400" b="1" baseline="300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518">
                <a:tc gridSpan="2"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Model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Sum of Squares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df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Mean Square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Sig.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59">
                <a:tc rowSpan="3"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Regression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38,102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19.051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99.746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.000</a:t>
                      </a:r>
                      <a:r>
                        <a:rPr lang="en-US" sz="1400" baseline="300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6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Residual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12,988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298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.191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6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Total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51.089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300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59">
                <a:tc gridSpan="7"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a. Dependent Variable: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Kinerja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(Y)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254">
                <a:tc gridSpan="7"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b. Predictors: (Constant),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Pelatihan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Soft Skill (X2),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Pelatihan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Hard Skill (X1)</a:t>
                      </a:r>
                      <a:endParaRPr lang="en-US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 rot="10800000" flipV="1">
            <a:off x="420413" y="3038904"/>
            <a:ext cx="44184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Y = 987 + 313 X</a:t>
            </a:r>
            <a:r>
              <a:rPr lang="en-US" sz="1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+ 566 X</a:t>
            </a:r>
            <a:r>
              <a:rPr lang="en-US" sz="1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kumimoji="0" lang="id-ID" sz="1600" b="0" i="0" u="none" strike="noStrike" kern="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297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2035"/>
            <a:ext cx="10515600" cy="718131"/>
          </a:xfrm>
        </p:spPr>
        <p:txBody>
          <a:bodyPr/>
          <a:lstStyle/>
          <a:p>
            <a:r>
              <a:rPr lang="id-ID" dirty="0"/>
              <a:t>Kesimpulan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4497" y="882870"/>
            <a:ext cx="11098923" cy="5975130"/>
          </a:xfrm>
        </p:spPr>
        <p:txBody>
          <a:bodyPr>
            <a:norm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en-US" sz="1800" dirty="0" err="1" smtClean="0"/>
              <a:t>Rekomendasi</a:t>
            </a:r>
            <a:r>
              <a:rPr lang="en-US" sz="1800" dirty="0" smtClean="0"/>
              <a:t> </a:t>
            </a:r>
            <a:r>
              <a:rPr lang="en-US" sz="1800" dirty="0"/>
              <a:t>yang </a:t>
            </a:r>
            <a:r>
              <a:rPr lang="en-US" sz="1800" dirty="0" err="1"/>
              <a:t>dilakukan</a:t>
            </a:r>
            <a:r>
              <a:rPr lang="en-US" sz="1800" dirty="0"/>
              <a:t> </a:t>
            </a:r>
            <a:r>
              <a:rPr lang="en-US" sz="1800" dirty="0" err="1"/>
              <a:t>nasabah</a:t>
            </a:r>
            <a:r>
              <a:rPr lang="en-US" sz="1800" dirty="0"/>
              <a:t> </a:t>
            </a:r>
            <a:r>
              <a:rPr lang="en-US" sz="1800" dirty="0" err="1"/>
              <a:t>kepada</a:t>
            </a:r>
            <a:r>
              <a:rPr lang="en-US" sz="1800" dirty="0"/>
              <a:t> </a:t>
            </a:r>
            <a:r>
              <a:rPr lang="en-US" sz="1800" dirty="0" err="1"/>
              <a:t>calon</a:t>
            </a:r>
            <a:r>
              <a:rPr lang="en-US" sz="1800" dirty="0"/>
              <a:t> </a:t>
            </a:r>
            <a:r>
              <a:rPr lang="en-US" sz="1800" dirty="0" err="1"/>
              <a:t>nasabah</a:t>
            </a:r>
            <a:r>
              <a:rPr lang="en-US" sz="1800" dirty="0"/>
              <a:t> </a:t>
            </a:r>
            <a:r>
              <a:rPr lang="en-US" sz="1800" dirty="0" err="1"/>
              <a:t>tergolong</a:t>
            </a:r>
            <a:r>
              <a:rPr lang="en-US" sz="1800" dirty="0"/>
              <a:t> </a:t>
            </a:r>
            <a:r>
              <a:rPr lang="en-US" sz="1800" dirty="0" err="1"/>
              <a:t>cukup</a:t>
            </a:r>
            <a:r>
              <a:rPr lang="en-US" sz="1800" dirty="0"/>
              <a:t> </a:t>
            </a:r>
            <a:r>
              <a:rPr lang="en-US" sz="1800" dirty="0" err="1"/>
              <a:t>baik</a:t>
            </a:r>
            <a:r>
              <a:rPr lang="en-US" sz="1800" dirty="0"/>
              <a:t>, </a:t>
            </a:r>
            <a:r>
              <a:rPr lang="en-US" sz="1800" dirty="0" err="1"/>
              <a:t>dilihat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en-US" sz="1800" dirty="0" err="1"/>
              <a:t>indikator</a:t>
            </a:r>
            <a:r>
              <a:rPr lang="en-US" sz="1800" dirty="0"/>
              <a:t> </a:t>
            </a:r>
            <a:r>
              <a:rPr lang="en-US" sz="1800" dirty="0" err="1"/>
              <a:t>bagi</a:t>
            </a:r>
            <a:r>
              <a:rPr lang="en-US" sz="1800" dirty="0"/>
              <a:t> </a:t>
            </a:r>
            <a:r>
              <a:rPr lang="en-US" sz="1800" dirty="0" err="1"/>
              <a:t>hasil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manfaat</a:t>
            </a:r>
            <a:r>
              <a:rPr lang="en-US" sz="1800" dirty="0"/>
              <a:t> yang </a:t>
            </a:r>
            <a:r>
              <a:rPr lang="en-US" sz="1800" dirty="0" err="1"/>
              <a:t>ditawarkan</a:t>
            </a:r>
            <a:r>
              <a:rPr lang="en-US" sz="1800" dirty="0"/>
              <a:t>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en-US" sz="1800" dirty="0" err="1"/>
              <a:t>dimensi</a:t>
            </a:r>
            <a:r>
              <a:rPr lang="en-US" sz="1800" dirty="0"/>
              <a:t> </a:t>
            </a:r>
            <a:r>
              <a:rPr lang="en-US" sz="1800" i="1" dirty="0"/>
              <a:t>topics </a:t>
            </a:r>
            <a:r>
              <a:rPr lang="en-US" sz="1800" dirty="0"/>
              <a:t>yang </a:t>
            </a:r>
            <a:r>
              <a:rPr lang="en-US" sz="1800" dirty="0" err="1"/>
              <a:t>memiliki</a:t>
            </a:r>
            <a:r>
              <a:rPr lang="en-US" sz="1800" dirty="0"/>
              <a:t> </a:t>
            </a:r>
            <a:r>
              <a:rPr lang="en-US" sz="1800" dirty="0" err="1"/>
              <a:t>persentase</a:t>
            </a:r>
            <a:r>
              <a:rPr lang="en-US" sz="1800" dirty="0"/>
              <a:t> </a:t>
            </a:r>
            <a:r>
              <a:rPr lang="en-US" sz="1800" dirty="0" err="1"/>
              <a:t>skor</a:t>
            </a:r>
            <a:r>
              <a:rPr lang="en-US" sz="1800" dirty="0"/>
              <a:t> </a:t>
            </a:r>
            <a:r>
              <a:rPr lang="en-US" sz="1800" dirty="0" err="1"/>
              <a:t>sebesar</a:t>
            </a:r>
            <a:r>
              <a:rPr lang="en-US" sz="1800" dirty="0"/>
              <a:t> 74.4%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kategori</a:t>
            </a:r>
            <a:r>
              <a:rPr lang="en-US" sz="1800" dirty="0"/>
              <a:t> </a:t>
            </a:r>
            <a:r>
              <a:rPr lang="en-US" sz="1800" dirty="0" err="1"/>
              <a:t>baik</a:t>
            </a:r>
            <a:r>
              <a:rPr lang="en-US" sz="1800" dirty="0"/>
              <a:t>, </a:t>
            </a:r>
            <a:r>
              <a:rPr lang="en-US" sz="1800" dirty="0" err="1"/>
              <a:t>sedangkan</a:t>
            </a:r>
            <a:r>
              <a:rPr lang="en-US" sz="1800" dirty="0"/>
              <a:t> </a:t>
            </a:r>
            <a:r>
              <a:rPr lang="en-US" sz="1800" dirty="0" err="1"/>
              <a:t>persentase</a:t>
            </a:r>
            <a:r>
              <a:rPr lang="en-US" sz="1800" dirty="0"/>
              <a:t> </a:t>
            </a:r>
            <a:r>
              <a:rPr lang="en-US" sz="1800" dirty="0" err="1"/>
              <a:t>skor</a:t>
            </a:r>
            <a:r>
              <a:rPr lang="en-US" sz="1800" dirty="0"/>
              <a:t> paling </a:t>
            </a:r>
            <a:r>
              <a:rPr lang="en-US" sz="1800" dirty="0" err="1"/>
              <a:t>kecil</a:t>
            </a:r>
            <a:r>
              <a:rPr lang="en-US" sz="1800" dirty="0"/>
              <a:t> </a:t>
            </a:r>
            <a:r>
              <a:rPr lang="en-US" sz="1800" dirty="0" err="1"/>
              <a:t>adalah</a:t>
            </a:r>
            <a:r>
              <a:rPr lang="en-US" sz="1800" dirty="0"/>
              <a:t> </a:t>
            </a:r>
            <a:r>
              <a:rPr lang="en-US" sz="1800" dirty="0" err="1"/>
              <a:t>indikator</a:t>
            </a:r>
            <a:r>
              <a:rPr lang="en-US" sz="1800" dirty="0"/>
              <a:t> </a:t>
            </a:r>
            <a:r>
              <a:rPr lang="en-US" sz="1800" dirty="0" err="1"/>
              <a:t>informasi</a:t>
            </a:r>
            <a:r>
              <a:rPr lang="en-US" sz="1800" dirty="0"/>
              <a:t> </a:t>
            </a:r>
            <a:r>
              <a:rPr lang="en-US" sz="1800" dirty="0" err="1"/>
              <a:t>positif</a:t>
            </a:r>
            <a:r>
              <a:rPr lang="en-US" sz="1800" dirty="0"/>
              <a:t> </a:t>
            </a:r>
            <a:r>
              <a:rPr lang="en-US" sz="1800" dirty="0" err="1"/>
              <a:t>melalui</a:t>
            </a:r>
            <a:r>
              <a:rPr lang="en-US" sz="1800" dirty="0"/>
              <a:t> </a:t>
            </a:r>
            <a:r>
              <a:rPr lang="en-US" sz="1800" dirty="0" err="1"/>
              <a:t>nasabah</a:t>
            </a:r>
            <a:r>
              <a:rPr lang="en-US" sz="1800" dirty="0"/>
              <a:t> lain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en-US" sz="1800" dirty="0" err="1"/>
              <a:t>dimensi</a:t>
            </a:r>
            <a:r>
              <a:rPr lang="en-US" sz="1800" dirty="0"/>
              <a:t> </a:t>
            </a:r>
            <a:r>
              <a:rPr lang="en-US" sz="1800" i="1" dirty="0"/>
              <a:t>talkers</a:t>
            </a:r>
            <a:r>
              <a:rPr lang="en-US" sz="1800" dirty="0"/>
              <a:t> </a:t>
            </a:r>
            <a:r>
              <a:rPr lang="en-US" sz="1800" dirty="0" err="1"/>
              <a:t>sebesar</a:t>
            </a:r>
            <a:r>
              <a:rPr lang="en-US" sz="1800" dirty="0"/>
              <a:t> 50.8%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kategori</a:t>
            </a:r>
            <a:r>
              <a:rPr lang="en-US" sz="1800" dirty="0"/>
              <a:t> </a:t>
            </a:r>
            <a:r>
              <a:rPr lang="en-US" sz="1800" dirty="0" err="1"/>
              <a:t>kurang</a:t>
            </a:r>
            <a:r>
              <a:rPr lang="en-US" sz="1800" dirty="0"/>
              <a:t> </a:t>
            </a:r>
            <a:r>
              <a:rPr lang="en-US" sz="1800" dirty="0" err="1"/>
              <a:t>baik</a:t>
            </a:r>
            <a:r>
              <a:rPr lang="en-US" sz="1800" dirty="0"/>
              <a:t>. </a:t>
            </a:r>
            <a:r>
              <a:rPr lang="en-US" sz="1800" dirty="0" err="1"/>
              <a:t>Sehingga</a:t>
            </a:r>
            <a:r>
              <a:rPr lang="en-US" sz="1800" dirty="0"/>
              <a:t>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en-US" sz="1800" dirty="0" err="1"/>
              <a:t>saat</a:t>
            </a:r>
            <a:r>
              <a:rPr lang="en-US" sz="1800" dirty="0"/>
              <a:t> </a:t>
            </a:r>
            <a:r>
              <a:rPr lang="en-US" sz="1800" dirty="0" err="1"/>
              <a:t>ini</a:t>
            </a:r>
            <a:r>
              <a:rPr lang="en-US" sz="1800" dirty="0"/>
              <a:t> </a:t>
            </a:r>
            <a:r>
              <a:rPr lang="en-US" sz="1800" dirty="0" err="1"/>
              <a:t>topik</a:t>
            </a:r>
            <a:r>
              <a:rPr lang="en-US" sz="1800" dirty="0"/>
              <a:t> </a:t>
            </a:r>
            <a:r>
              <a:rPr lang="en-US" sz="1800" dirty="0" err="1"/>
              <a:t>pembahasan</a:t>
            </a:r>
            <a:r>
              <a:rPr lang="en-US" sz="1800" dirty="0"/>
              <a:t> </a:t>
            </a:r>
            <a:r>
              <a:rPr lang="en-US" sz="1800" dirty="0" err="1"/>
              <a:t>mengenai</a:t>
            </a:r>
            <a:r>
              <a:rPr lang="en-US" sz="1800" dirty="0"/>
              <a:t> Prudential </a:t>
            </a:r>
            <a:r>
              <a:rPr lang="en-US" sz="1800" dirty="0" err="1"/>
              <a:t>sudah</a:t>
            </a:r>
            <a:r>
              <a:rPr lang="en-US" sz="1800" dirty="0"/>
              <a:t> </a:t>
            </a:r>
            <a:r>
              <a:rPr lang="en-US" sz="1800" dirty="0" err="1"/>
              <a:t>baik</a:t>
            </a:r>
            <a:r>
              <a:rPr lang="en-US" sz="1800" dirty="0"/>
              <a:t>, </a:t>
            </a:r>
            <a:r>
              <a:rPr lang="en-US" sz="1800" dirty="0" err="1"/>
              <a:t>namun</a:t>
            </a:r>
            <a:r>
              <a:rPr lang="en-US" sz="1800" dirty="0"/>
              <a:t> proses </a:t>
            </a:r>
            <a:r>
              <a:rPr lang="en-US" sz="1800" dirty="0" err="1"/>
              <a:t>penyampaian</a:t>
            </a:r>
            <a:r>
              <a:rPr lang="en-US" sz="1800" dirty="0"/>
              <a:t> </a:t>
            </a:r>
            <a:r>
              <a:rPr lang="en-US" sz="1800" dirty="0" err="1"/>
              <a:t>informasi</a:t>
            </a:r>
            <a:r>
              <a:rPr lang="en-US" sz="1800" dirty="0"/>
              <a:t> yang </a:t>
            </a:r>
            <a:r>
              <a:rPr lang="en-US" sz="1800" dirty="0" err="1"/>
              <a:t>dilakukan</a:t>
            </a:r>
            <a:r>
              <a:rPr lang="en-US" sz="1800" dirty="0"/>
              <a:t> </a:t>
            </a:r>
            <a:r>
              <a:rPr lang="en-US" sz="1800" dirty="0" err="1"/>
              <a:t>pemberi</a:t>
            </a:r>
            <a:r>
              <a:rPr lang="en-US" sz="1800" dirty="0"/>
              <a:t> </a:t>
            </a:r>
            <a:r>
              <a:rPr lang="en-US" sz="1800" dirty="0" err="1"/>
              <a:t>rekomendasi</a:t>
            </a:r>
            <a:r>
              <a:rPr lang="en-US" sz="1800" dirty="0"/>
              <a:t> </a:t>
            </a:r>
            <a:r>
              <a:rPr lang="en-US" sz="1800" dirty="0" err="1"/>
              <a:t>tergolong</a:t>
            </a:r>
            <a:r>
              <a:rPr lang="en-US" sz="1800" dirty="0"/>
              <a:t> </a:t>
            </a:r>
            <a:r>
              <a:rPr lang="en-US" sz="1800" dirty="0" err="1"/>
              <a:t>rendah</a:t>
            </a:r>
            <a:r>
              <a:rPr lang="en-US" sz="1800" dirty="0"/>
              <a:t>. Dari </a:t>
            </a:r>
            <a:r>
              <a:rPr lang="en-US" sz="1800" dirty="0" err="1"/>
              <a:t>hasil</a:t>
            </a:r>
            <a:r>
              <a:rPr lang="en-US" sz="1800" dirty="0"/>
              <a:t> </a:t>
            </a:r>
            <a:r>
              <a:rPr lang="en-US" sz="1800" dirty="0" err="1"/>
              <a:t>pengolahan</a:t>
            </a:r>
            <a:r>
              <a:rPr lang="en-US" sz="1800" dirty="0"/>
              <a:t> data </a:t>
            </a:r>
            <a:r>
              <a:rPr lang="en-US" sz="1800" dirty="0" err="1"/>
              <a:t>bahwa</a:t>
            </a:r>
            <a:r>
              <a:rPr lang="en-US" sz="1800" dirty="0"/>
              <a:t> </a:t>
            </a:r>
            <a:r>
              <a:rPr lang="en-US" sz="1800" i="1" dirty="0"/>
              <a:t>Word Of Mouth </a:t>
            </a:r>
            <a:r>
              <a:rPr lang="en-US" sz="1800" dirty="0"/>
              <a:t> </a:t>
            </a:r>
            <a:r>
              <a:rPr lang="en-US" sz="1800" dirty="0" err="1"/>
              <a:t>pada</a:t>
            </a:r>
            <a:r>
              <a:rPr lang="en-US" sz="1800" dirty="0"/>
              <a:t> Prudential </a:t>
            </a:r>
            <a:r>
              <a:rPr lang="en-US" sz="1800" dirty="0" err="1"/>
              <a:t>dinilai</a:t>
            </a:r>
            <a:r>
              <a:rPr lang="en-US" sz="1800" dirty="0"/>
              <a:t> </a:t>
            </a:r>
            <a:r>
              <a:rPr lang="en-US" sz="1800" dirty="0" err="1"/>
              <a:t>cukup</a:t>
            </a:r>
            <a:r>
              <a:rPr lang="en-US" sz="1800" dirty="0"/>
              <a:t> </a:t>
            </a:r>
            <a:r>
              <a:rPr lang="en-US" sz="1800" dirty="0" err="1"/>
              <a:t>baik</a:t>
            </a:r>
            <a:r>
              <a:rPr lang="en-US" sz="1800" dirty="0"/>
              <a:t>,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perolehan</a:t>
            </a:r>
            <a:r>
              <a:rPr lang="en-US" sz="1800" dirty="0"/>
              <a:t> </a:t>
            </a:r>
            <a:r>
              <a:rPr lang="en-US" sz="1800" dirty="0" err="1"/>
              <a:t>nilai</a:t>
            </a:r>
            <a:r>
              <a:rPr lang="en-US" sz="1800" dirty="0"/>
              <a:t> </a:t>
            </a:r>
            <a:r>
              <a:rPr lang="en-US" sz="1800" dirty="0" err="1"/>
              <a:t>persentase</a:t>
            </a:r>
            <a:r>
              <a:rPr lang="en-US" sz="1800" dirty="0"/>
              <a:t> </a:t>
            </a:r>
            <a:r>
              <a:rPr lang="en-US" sz="1800" dirty="0" err="1"/>
              <a:t>sebesar</a:t>
            </a:r>
            <a:r>
              <a:rPr lang="en-US" sz="1800" dirty="0"/>
              <a:t> 64</a:t>
            </a:r>
            <a:r>
              <a:rPr lang="en-US" sz="1800" dirty="0" smtClean="0"/>
              <a:t>%.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1800" dirty="0" err="1" smtClean="0"/>
              <a:t>Kepercayaan</a:t>
            </a:r>
            <a:r>
              <a:rPr lang="en-US" sz="1800" dirty="0" smtClean="0"/>
              <a:t> </a:t>
            </a:r>
            <a:r>
              <a:rPr lang="en-US" sz="1800" dirty="0" err="1"/>
              <a:t>konsumen</a:t>
            </a:r>
            <a:r>
              <a:rPr lang="en-US" sz="1800" dirty="0"/>
              <a:t> </a:t>
            </a:r>
            <a:r>
              <a:rPr lang="en-US" sz="1800" dirty="0" err="1"/>
              <a:t>pada</a:t>
            </a:r>
            <a:r>
              <a:rPr lang="en-US" sz="1800" dirty="0"/>
              <a:t> Prudential di </a:t>
            </a:r>
            <a:r>
              <a:rPr lang="en-US" sz="1800" dirty="0" err="1"/>
              <a:t>kota</a:t>
            </a:r>
            <a:r>
              <a:rPr lang="en-US" sz="1800" dirty="0"/>
              <a:t> Bandung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en-US" sz="1800" dirty="0" err="1"/>
              <a:t>saat</a:t>
            </a:r>
            <a:r>
              <a:rPr lang="en-US" sz="1800" dirty="0"/>
              <a:t> </a:t>
            </a:r>
            <a:r>
              <a:rPr lang="en-US" sz="1800" dirty="0" err="1"/>
              <a:t>ini</a:t>
            </a:r>
            <a:r>
              <a:rPr lang="en-US" sz="1800" dirty="0"/>
              <a:t> </a:t>
            </a:r>
            <a:r>
              <a:rPr lang="en-US" sz="1800" dirty="0" err="1"/>
              <a:t>tergolong</a:t>
            </a:r>
            <a:r>
              <a:rPr lang="en-US" sz="1800" dirty="0"/>
              <a:t> </a:t>
            </a:r>
            <a:r>
              <a:rPr lang="en-US" sz="1800" dirty="0" err="1"/>
              <a:t>cukup</a:t>
            </a:r>
            <a:r>
              <a:rPr lang="en-US" sz="1800" dirty="0"/>
              <a:t> </a:t>
            </a:r>
            <a:r>
              <a:rPr lang="en-US" sz="1800" dirty="0" err="1"/>
              <a:t>tinggi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perolehan</a:t>
            </a:r>
            <a:r>
              <a:rPr lang="en-US" sz="1800" dirty="0"/>
              <a:t> </a:t>
            </a:r>
            <a:r>
              <a:rPr lang="en-US" sz="1800" dirty="0" err="1"/>
              <a:t>nilai</a:t>
            </a:r>
            <a:r>
              <a:rPr lang="en-US" sz="1800" dirty="0"/>
              <a:t> rata-rata </a:t>
            </a:r>
            <a:r>
              <a:rPr lang="en-US" sz="1800" dirty="0" err="1"/>
              <a:t>persentase</a:t>
            </a:r>
            <a:r>
              <a:rPr lang="en-US" sz="1800" dirty="0"/>
              <a:t> </a:t>
            </a:r>
            <a:r>
              <a:rPr lang="en-US" sz="1800" dirty="0" err="1"/>
              <a:t>sebesar</a:t>
            </a:r>
            <a:r>
              <a:rPr lang="en-US" sz="1800" dirty="0"/>
              <a:t> 66.64%, </a:t>
            </a:r>
            <a:r>
              <a:rPr lang="en-US" sz="1800" dirty="0" err="1"/>
              <a:t>terlihat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en-US" sz="1800" dirty="0" err="1"/>
              <a:t>tanggapan</a:t>
            </a:r>
            <a:r>
              <a:rPr lang="en-US" sz="1800" dirty="0"/>
              <a:t> </a:t>
            </a:r>
            <a:r>
              <a:rPr lang="en-US" sz="1800" dirty="0" err="1"/>
              <a:t>responden</a:t>
            </a:r>
            <a:r>
              <a:rPr lang="en-US" sz="1800" dirty="0"/>
              <a:t> </a:t>
            </a:r>
            <a:r>
              <a:rPr lang="en-US" sz="1800" dirty="0" err="1"/>
              <a:t>masih</a:t>
            </a:r>
            <a:r>
              <a:rPr lang="en-US" sz="1800" dirty="0"/>
              <a:t> </a:t>
            </a:r>
            <a:r>
              <a:rPr lang="en-US" sz="1800" dirty="0" err="1"/>
              <a:t>banyak</a:t>
            </a:r>
            <a:r>
              <a:rPr lang="en-US" sz="1800" dirty="0"/>
              <a:t> yang </a:t>
            </a:r>
            <a:r>
              <a:rPr lang="en-US" sz="1800" dirty="0" err="1"/>
              <a:t>menyatakan</a:t>
            </a:r>
            <a:r>
              <a:rPr lang="en-US" sz="1800" dirty="0"/>
              <a:t> </a:t>
            </a:r>
            <a:r>
              <a:rPr lang="en-US" sz="1800" dirty="0" err="1"/>
              <a:t>cukup</a:t>
            </a:r>
            <a:r>
              <a:rPr lang="en-US" sz="1800" dirty="0"/>
              <a:t> </a:t>
            </a:r>
            <a:r>
              <a:rPr lang="en-US" sz="1800" dirty="0" err="1"/>
              <a:t>tinggi</a:t>
            </a:r>
            <a:r>
              <a:rPr lang="en-US" sz="1800" dirty="0"/>
              <a:t> </a:t>
            </a:r>
            <a:r>
              <a:rPr lang="en-US" sz="1800" dirty="0" err="1"/>
              <a:t>terutama</a:t>
            </a:r>
            <a:r>
              <a:rPr lang="en-US" sz="1800" dirty="0"/>
              <a:t> </a:t>
            </a:r>
            <a:r>
              <a:rPr lang="en-US" sz="1800" dirty="0" err="1"/>
              <a:t>dalam</a:t>
            </a:r>
            <a:r>
              <a:rPr lang="en-US" sz="1800" dirty="0"/>
              <a:t> </a:t>
            </a:r>
            <a:r>
              <a:rPr lang="en-US" sz="1800" dirty="0" err="1"/>
              <a:t>pernyataan</a:t>
            </a:r>
            <a:r>
              <a:rPr lang="en-US" sz="1800" dirty="0"/>
              <a:t> “</a:t>
            </a:r>
            <a:r>
              <a:rPr lang="en-US" sz="1800" dirty="0" err="1"/>
              <a:t>Seberapa</a:t>
            </a:r>
            <a:r>
              <a:rPr lang="en-US" sz="1800" dirty="0"/>
              <a:t> </a:t>
            </a:r>
            <a:r>
              <a:rPr lang="en-US" sz="1800" dirty="0" err="1"/>
              <a:t>yakin</a:t>
            </a:r>
            <a:r>
              <a:rPr lang="en-US" sz="1800" dirty="0"/>
              <a:t> </a:t>
            </a:r>
            <a:r>
              <a:rPr lang="en-US" sz="1800" dirty="0" err="1"/>
              <a:t>Anda</a:t>
            </a:r>
            <a:r>
              <a:rPr lang="en-US" sz="1800" dirty="0"/>
              <a:t> </a:t>
            </a:r>
            <a:r>
              <a:rPr lang="en-US" sz="1800" dirty="0" err="1"/>
              <a:t>terhadap</a:t>
            </a:r>
            <a:r>
              <a:rPr lang="en-US" sz="1800" dirty="0"/>
              <a:t> </a:t>
            </a:r>
            <a:r>
              <a:rPr lang="en-US" sz="1800" dirty="0" err="1"/>
              <a:t>kemampuan</a:t>
            </a:r>
            <a:r>
              <a:rPr lang="en-US" sz="1800" dirty="0"/>
              <a:t> yang </a:t>
            </a:r>
            <a:r>
              <a:rPr lang="en-US" sz="1800" dirty="0" err="1"/>
              <a:t>dimiliki</a:t>
            </a:r>
            <a:r>
              <a:rPr lang="en-US" sz="1800" dirty="0"/>
              <a:t> </a:t>
            </a:r>
            <a:r>
              <a:rPr lang="en-US" sz="1800" dirty="0" err="1"/>
              <a:t>penjual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membantu</a:t>
            </a:r>
            <a:r>
              <a:rPr lang="en-US" sz="1800" dirty="0"/>
              <a:t> </a:t>
            </a:r>
            <a:r>
              <a:rPr lang="en-US" sz="1800" dirty="0" err="1"/>
              <a:t>Anda</a:t>
            </a:r>
            <a:r>
              <a:rPr lang="en-US" sz="1800" dirty="0"/>
              <a:t> </a:t>
            </a:r>
            <a:r>
              <a:rPr lang="en-US" sz="1800" dirty="0" err="1"/>
              <a:t>dalam</a:t>
            </a:r>
            <a:r>
              <a:rPr lang="en-US" sz="1800" dirty="0"/>
              <a:t> </a:t>
            </a:r>
            <a:r>
              <a:rPr lang="en-US" sz="1800" dirty="0" err="1"/>
              <a:t>melakukan</a:t>
            </a:r>
            <a:r>
              <a:rPr lang="en-US" sz="1800" dirty="0"/>
              <a:t> </a:t>
            </a:r>
            <a:r>
              <a:rPr lang="en-US" sz="1800" dirty="0" err="1"/>
              <a:t>sesuatu</a:t>
            </a:r>
            <a:r>
              <a:rPr lang="en-US" sz="1800" dirty="0"/>
              <a:t>, </a:t>
            </a:r>
            <a:r>
              <a:rPr lang="en-US" sz="1800" dirty="0" err="1"/>
              <a:t>sesuai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yang </a:t>
            </a:r>
            <a:r>
              <a:rPr lang="en-US" sz="1800" dirty="0" err="1"/>
              <a:t>dibutuhkan</a:t>
            </a:r>
            <a:r>
              <a:rPr lang="en-US" sz="1800" dirty="0"/>
              <a:t>”,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skor</a:t>
            </a:r>
            <a:r>
              <a:rPr lang="en-US" sz="1800" dirty="0"/>
              <a:t> </a:t>
            </a:r>
            <a:r>
              <a:rPr lang="en-US" sz="1800" dirty="0" err="1"/>
              <a:t>persentase</a:t>
            </a:r>
            <a:r>
              <a:rPr lang="en-US" sz="1800" dirty="0"/>
              <a:t> 64.2%, </a:t>
            </a:r>
            <a:r>
              <a:rPr lang="en-US" sz="1800" dirty="0" err="1"/>
              <a:t>sedangkan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skor</a:t>
            </a:r>
            <a:r>
              <a:rPr lang="en-US" sz="1800" dirty="0"/>
              <a:t> </a:t>
            </a:r>
            <a:r>
              <a:rPr lang="en-US" sz="1800" dirty="0" err="1"/>
              <a:t>persentase</a:t>
            </a:r>
            <a:r>
              <a:rPr lang="en-US" sz="1800" dirty="0"/>
              <a:t> </a:t>
            </a:r>
            <a:r>
              <a:rPr lang="en-US" sz="1800" dirty="0" err="1"/>
              <a:t>tertinggi</a:t>
            </a:r>
            <a:r>
              <a:rPr lang="en-US" sz="1800" dirty="0"/>
              <a:t> </a:t>
            </a:r>
            <a:r>
              <a:rPr lang="en-US" sz="1800" dirty="0" err="1"/>
              <a:t>terletak</a:t>
            </a:r>
            <a:r>
              <a:rPr lang="en-US" sz="1800" dirty="0"/>
              <a:t>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en-US" sz="1800" dirty="0" err="1"/>
              <a:t>pernyataan</a:t>
            </a:r>
            <a:r>
              <a:rPr lang="en-US" sz="1800" dirty="0"/>
              <a:t> “</a:t>
            </a:r>
            <a:r>
              <a:rPr lang="en-US" sz="1800" dirty="0" err="1"/>
              <a:t>Seberapa</a:t>
            </a:r>
            <a:r>
              <a:rPr lang="en-US" sz="1800" dirty="0"/>
              <a:t> </a:t>
            </a:r>
            <a:r>
              <a:rPr lang="en-US" sz="1800" dirty="0" err="1"/>
              <a:t>tinggi</a:t>
            </a:r>
            <a:r>
              <a:rPr lang="en-US" sz="1800" dirty="0"/>
              <a:t> </a:t>
            </a:r>
            <a:r>
              <a:rPr lang="en-US" sz="1800" dirty="0" err="1"/>
              <a:t>keyakinan</a:t>
            </a:r>
            <a:r>
              <a:rPr lang="en-US" sz="1800" dirty="0"/>
              <a:t> </a:t>
            </a:r>
            <a:r>
              <a:rPr lang="en-US" sz="1800" dirty="0" err="1"/>
              <a:t>Anda</a:t>
            </a:r>
            <a:r>
              <a:rPr lang="en-US" sz="1800" dirty="0"/>
              <a:t> </a:t>
            </a:r>
            <a:r>
              <a:rPr lang="en-US" sz="1800" dirty="0" err="1"/>
              <a:t>terhadap</a:t>
            </a:r>
            <a:r>
              <a:rPr lang="en-US" sz="1800" dirty="0"/>
              <a:t> </a:t>
            </a:r>
            <a:r>
              <a:rPr lang="en-US" sz="1800" dirty="0" err="1"/>
              <a:t>kejujuran</a:t>
            </a:r>
            <a:r>
              <a:rPr lang="en-US" sz="1800" dirty="0"/>
              <a:t> </a:t>
            </a:r>
            <a:r>
              <a:rPr lang="en-US" sz="1800" dirty="0" err="1"/>
              <a:t>penjual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menjaga</a:t>
            </a:r>
            <a:r>
              <a:rPr lang="en-US" sz="1800" dirty="0"/>
              <a:t> </a:t>
            </a:r>
            <a:r>
              <a:rPr lang="en-US" sz="1800" dirty="0" err="1"/>
              <a:t>dan</a:t>
            </a:r>
            <a:r>
              <a:rPr lang="en-US" sz="1800" dirty="0"/>
              <a:t> </a:t>
            </a:r>
            <a:r>
              <a:rPr lang="en-US" sz="1800" dirty="0" err="1"/>
              <a:t>memenuhi</a:t>
            </a:r>
            <a:r>
              <a:rPr lang="en-US" sz="1800" dirty="0"/>
              <a:t> </a:t>
            </a:r>
            <a:r>
              <a:rPr lang="en-US" sz="1800" dirty="0" err="1"/>
              <a:t>kesepakatan</a:t>
            </a:r>
            <a:r>
              <a:rPr lang="en-US" sz="1800" dirty="0"/>
              <a:t> yang </a:t>
            </a:r>
            <a:r>
              <a:rPr lang="en-US" sz="1800" dirty="0" err="1"/>
              <a:t>telah</a:t>
            </a:r>
            <a:r>
              <a:rPr lang="en-US" sz="1800" dirty="0"/>
              <a:t> </a:t>
            </a:r>
            <a:r>
              <a:rPr lang="en-US" sz="1800" dirty="0" err="1"/>
              <a:t>dibuat</a:t>
            </a:r>
            <a:r>
              <a:rPr lang="en-US" sz="1800" dirty="0"/>
              <a:t> </a:t>
            </a:r>
            <a:r>
              <a:rPr lang="en-US" sz="1800" dirty="0" err="1"/>
              <a:t>kepada</a:t>
            </a:r>
            <a:r>
              <a:rPr lang="en-US" sz="1800" dirty="0"/>
              <a:t> </a:t>
            </a:r>
            <a:r>
              <a:rPr lang="en-US" sz="1800" dirty="0" err="1"/>
              <a:t>konsumen</a:t>
            </a:r>
            <a:r>
              <a:rPr lang="en-US" sz="1800" dirty="0"/>
              <a:t>” </a:t>
            </a:r>
            <a:r>
              <a:rPr lang="en-US" sz="1800" dirty="0" err="1"/>
              <a:t>sebesar</a:t>
            </a:r>
            <a:r>
              <a:rPr lang="en-US" sz="1800" dirty="0"/>
              <a:t> 69.4%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kategori</a:t>
            </a:r>
            <a:r>
              <a:rPr lang="en-US" sz="1800" dirty="0"/>
              <a:t> </a:t>
            </a:r>
            <a:r>
              <a:rPr lang="en-US" sz="1800" dirty="0" err="1"/>
              <a:t>cukup</a:t>
            </a:r>
            <a:r>
              <a:rPr lang="en-US" sz="1800" dirty="0"/>
              <a:t> </a:t>
            </a:r>
            <a:r>
              <a:rPr lang="en-US" sz="1800" dirty="0" err="1" smtClean="0"/>
              <a:t>tinggi</a:t>
            </a:r>
            <a:r>
              <a:rPr lang="en-US" sz="1800" dirty="0" smtClean="0"/>
              <a:t>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1800" i="1" dirty="0" smtClean="0"/>
              <a:t>Word </a:t>
            </a:r>
            <a:r>
              <a:rPr lang="en-US" sz="1800" i="1" dirty="0"/>
              <a:t>of mouth</a:t>
            </a:r>
            <a:r>
              <a:rPr lang="en-US" sz="1800" dirty="0"/>
              <a:t> </a:t>
            </a:r>
            <a:r>
              <a:rPr lang="en-US" sz="1800" dirty="0" err="1"/>
              <a:t>berpengaruh</a:t>
            </a:r>
            <a:r>
              <a:rPr lang="en-US" sz="1800" dirty="0"/>
              <a:t> </a:t>
            </a:r>
            <a:r>
              <a:rPr lang="en-US" sz="1800" dirty="0" err="1"/>
              <a:t>signifikan</a:t>
            </a:r>
            <a:r>
              <a:rPr lang="en-US" sz="1800" dirty="0"/>
              <a:t> </a:t>
            </a:r>
            <a:r>
              <a:rPr lang="en-US" sz="1800" dirty="0" err="1"/>
              <a:t>terhadap</a:t>
            </a:r>
            <a:r>
              <a:rPr lang="en-US" sz="1800" dirty="0"/>
              <a:t> </a:t>
            </a:r>
            <a:r>
              <a:rPr lang="en-US" sz="1800" dirty="0" err="1"/>
              <a:t>kepercayaan</a:t>
            </a:r>
            <a:r>
              <a:rPr lang="en-US" sz="1800" dirty="0"/>
              <a:t> </a:t>
            </a:r>
            <a:r>
              <a:rPr lang="en-US" sz="1800" dirty="0" err="1"/>
              <a:t>konsumen</a:t>
            </a:r>
            <a:r>
              <a:rPr lang="en-US" sz="1800" dirty="0"/>
              <a:t> </a:t>
            </a:r>
            <a:r>
              <a:rPr lang="en-US" sz="1800" dirty="0" err="1"/>
              <a:t>pada</a:t>
            </a:r>
            <a:r>
              <a:rPr lang="en-US" sz="1800" dirty="0"/>
              <a:t> Prudential.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arah</a:t>
            </a:r>
            <a:r>
              <a:rPr lang="en-US" sz="1800" dirty="0"/>
              <a:t> </a:t>
            </a:r>
            <a:r>
              <a:rPr lang="en-US" sz="1800" dirty="0" err="1"/>
              <a:t>positif</a:t>
            </a:r>
            <a:r>
              <a:rPr lang="en-US" sz="1800" dirty="0"/>
              <a:t> </a:t>
            </a:r>
            <a:r>
              <a:rPr lang="en-US" sz="1800" dirty="0" err="1"/>
              <a:t>dimana</a:t>
            </a:r>
            <a:r>
              <a:rPr lang="en-US" sz="1800" dirty="0"/>
              <a:t> </a:t>
            </a:r>
            <a:r>
              <a:rPr lang="en-US" sz="1800" dirty="0" err="1"/>
              <a:t>semakin</a:t>
            </a:r>
            <a:r>
              <a:rPr lang="en-US" sz="1800" dirty="0"/>
              <a:t> </a:t>
            </a:r>
            <a:r>
              <a:rPr lang="en-US" sz="1800" dirty="0" err="1"/>
              <a:t>baik</a:t>
            </a:r>
            <a:r>
              <a:rPr lang="en-US" sz="1800" dirty="0"/>
              <a:t> </a:t>
            </a:r>
            <a:r>
              <a:rPr lang="en-US" sz="1800" i="1" dirty="0"/>
              <a:t>word of mouth</a:t>
            </a:r>
            <a:r>
              <a:rPr lang="en-US" sz="1800" dirty="0"/>
              <a:t> </a:t>
            </a:r>
            <a:r>
              <a:rPr lang="en-US" sz="1800" dirty="0" err="1"/>
              <a:t>maka</a:t>
            </a:r>
            <a:r>
              <a:rPr lang="en-US" sz="1800" dirty="0"/>
              <a:t> </a:t>
            </a:r>
            <a:r>
              <a:rPr lang="en-US" sz="1800" dirty="0" err="1"/>
              <a:t>akan</a:t>
            </a:r>
            <a:r>
              <a:rPr lang="en-US" sz="1800" dirty="0"/>
              <a:t> </a:t>
            </a:r>
            <a:r>
              <a:rPr lang="en-US" sz="1800" dirty="0" err="1"/>
              <a:t>diikuti</a:t>
            </a:r>
            <a:r>
              <a:rPr lang="en-US" sz="1800" dirty="0"/>
              <a:t> </a:t>
            </a:r>
            <a:r>
              <a:rPr lang="en-US" sz="1800" dirty="0" err="1"/>
              <a:t>semakin</a:t>
            </a:r>
            <a:r>
              <a:rPr lang="en-US" sz="1800" dirty="0"/>
              <a:t> </a:t>
            </a:r>
            <a:r>
              <a:rPr lang="en-US" sz="1800" dirty="0" err="1"/>
              <a:t>tingginya</a:t>
            </a:r>
            <a:r>
              <a:rPr lang="en-US" sz="1800" dirty="0"/>
              <a:t> </a:t>
            </a:r>
            <a:r>
              <a:rPr lang="en-US" sz="1800" dirty="0" err="1"/>
              <a:t>kepercayaan</a:t>
            </a:r>
            <a:r>
              <a:rPr lang="en-US" sz="1800" dirty="0"/>
              <a:t> </a:t>
            </a:r>
            <a:r>
              <a:rPr lang="en-US" sz="1800" dirty="0" err="1"/>
              <a:t>konsumen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kontribusi</a:t>
            </a:r>
            <a:r>
              <a:rPr lang="en-US" sz="1800" dirty="0"/>
              <a:t> yang </a:t>
            </a:r>
            <a:r>
              <a:rPr lang="en-US" sz="1800" dirty="0" err="1"/>
              <a:t>diberikan</a:t>
            </a:r>
            <a:r>
              <a:rPr lang="en-US" sz="1800" dirty="0"/>
              <a:t> </a:t>
            </a:r>
            <a:r>
              <a:rPr lang="en-US" sz="1800" dirty="0" err="1"/>
              <a:t>sebesar</a:t>
            </a:r>
            <a:r>
              <a:rPr lang="en-US" sz="1800" dirty="0"/>
              <a:t> 39.7%, </a:t>
            </a:r>
            <a:r>
              <a:rPr lang="en-US" sz="1800" dirty="0" err="1"/>
              <a:t>sedangkan</a:t>
            </a:r>
            <a:r>
              <a:rPr lang="en-US" sz="1800" dirty="0"/>
              <a:t> </a:t>
            </a:r>
            <a:r>
              <a:rPr lang="en-US" sz="1800" dirty="0" err="1"/>
              <a:t>sisanya</a:t>
            </a:r>
            <a:r>
              <a:rPr lang="en-US" sz="1800" dirty="0"/>
              <a:t> 60.3% </a:t>
            </a:r>
            <a:r>
              <a:rPr lang="en-US" sz="1800" dirty="0" err="1"/>
              <a:t>merupakan</a:t>
            </a:r>
            <a:r>
              <a:rPr lang="en-US" sz="1800" dirty="0"/>
              <a:t> </a:t>
            </a:r>
            <a:r>
              <a:rPr lang="en-US" sz="1800" dirty="0" err="1"/>
              <a:t>pengaruh</a:t>
            </a:r>
            <a:r>
              <a:rPr lang="en-US" sz="1800" dirty="0"/>
              <a:t> </a:t>
            </a:r>
            <a:r>
              <a:rPr lang="en-US" sz="1800" dirty="0" err="1"/>
              <a:t>atau</a:t>
            </a:r>
            <a:r>
              <a:rPr lang="en-US" sz="1800" dirty="0"/>
              <a:t> </a:t>
            </a:r>
            <a:r>
              <a:rPr lang="en-US" sz="1800" dirty="0" err="1"/>
              <a:t>kontribusi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en-US" sz="1800" dirty="0" err="1"/>
              <a:t>variabel</a:t>
            </a:r>
            <a:r>
              <a:rPr lang="en-US" sz="1800" dirty="0"/>
              <a:t> lain yang </a:t>
            </a:r>
            <a:r>
              <a:rPr lang="en-US" sz="1800" dirty="0" err="1"/>
              <a:t>tidak</a:t>
            </a:r>
            <a:r>
              <a:rPr lang="en-US" sz="1800" dirty="0"/>
              <a:t> di </a:t>
            </a:r>
            <a:r>
              <a:rPr lang="en-US" sz="1800" dirty="0" err="1"/>
              <a:t>teliti</a:t>
            </a:r>
            <a:r>
              <a:rPr lang="en-US" sz="1800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55266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892010"/>
          </a:xfrm>
        </p:spPr>
        <p:txBody>
          <a:bodyPr/>
          <a:lstStyle/>
          <a:p>
            <a:r>
              <a:rPr lang="id-ID" dirty="0"/>
              <a:t>Saran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20262" y="1351722"/>
            <a:ext cx="11098924" cy="5190968"/>
          </a:xfrm>
        </p:spPr>
        <p:txBody>
          <a:bodyPr>
            <a:normAutofit fontScale="92500"/>
          </a:bodyPr>
          <a:lstStyle/>
          <a:p>
            <a:pPr marL="457200" lvl="1" indent="-457200" algn="just">
              <a:lnSpc>
                <a:spcPct val="120000"/>
              </a:lnSpc>
              <a:buFont typeface="+mj-lt"/>
              <a:buAutoNum type="arabicPeriod"/>
            </a:pP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/>
              <a:t>perusahaan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bagus</a:t>
            </a:r>
            <a:r>
              <a:rPr lang="en-US" dirty="0"/>
              <a:t>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meningkatkan</a:t>
            </a:r>
            <a:r>
              <a:rPr lang="en-US" i="1" dirty="0"/>
              <a:t> </a:t>
            </a:r>
            <a:r>
              <a:rPr lang="en-US" i="1" dirty="0" err="1"/>
              <a:t>positif</a:t>
            </a:r>
            <a:r>
              <a:rPr lang="en-US" i="1" dirty="0"/>
              <a:t> word of mouth</a:t>
            </a:r>
            <a:r>
              <a:rPr lang="en-US" dirty="0"/>
              <a:t> yang </a:t>
            </a:r>
            <a:r>
              <a:rPr lang="en-US" dirty="0" err="1"/>
              <a:t>berhubungan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dimensi</a:t>
            </a:r>
            <a:r>
              <a:rPr lang="en-US" dirty="0"/>
              <a:t> </a:t>
            </a:r>
            <a:r>
              <a:rPr lang="en-US" i="1" dirty="0"/>
              <a:t>talkers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menunjukan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yang </a:t>
            </a:r>
            <a:r>
              <a:rPr lang="en-US" dirty="0" err="1"/>
              <a:t>rendah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dimensi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memerlukan</a:t>
            </a:r>
            <a:r>
              <a:rPr lang="en-US" dirty="0"/>
              <a:t> </a:t>
            </a:r>
            <a:r>
              <a:rPr lang="en-US" dirty="0" err="1"/>
              <a:t>evaluasi-evaluasi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rangka</a:t>
            </a:r>
            <a:r>
              <a:rPr lang="en-US" dirty="0"/>
              <a:t> </a:t>
            </a:r>
            <a:r>
              <a:rPr lang="en-US" dirty="0" err="1"/>
              <a:t>meningkatkan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</a:t>
            </a:r>
            <a:r>
              <a:rPr lang="en-US" i="1" dirty="0"/>
              <a:t>word of mouth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mengidentifikasi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menargetkan</a:t>
            </a:r>
            <a:r>
              <a:rPr lang="en-US" dirty="0"/>
              <a:t> </a:t>
            </a:r>
            <a:r>
              <a:rPr lang="en-US" i="1" dirty="0"/>
              <a:t>influencer </a:t>
            </a:r>
            <a:r>
              <a:rPr lang="en-US" dirty="0"/>
              <a:t>(orang yang </a:t>
            </a: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), </a:t>
            </a:r>
            <a:r>
              <a:rPr lang="en-US" dirty="0" err="1"/>
              <a:t>melibatkan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pelanggan</a:t>
            </a:r>
            <a:r>
              <a:rPr lang="en-US" dirty="0"/>
              <a:t>, </a:t>
            </a:r>
            <a:r>
              <a:rPr lang="en-US" dirty="0" err="1"/>
              <a:t>berikan</a:t>
            </a:r>
            <a:r>
              <a:rPr lang="en-US" dirty="0"/>
              <a:t> </a:t>
            </a:r>
            <a:r>
              <a:rPr lang="en-US" dirty="0" err="1"/>
              <a:t>kemudahan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i="1" dirty="0"/>
              <a:t>review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menjaga</a:t>
            </a:r>
            <a:r>
              <a:rPr lang="en-US" dirty="0"/>
              <a:t> </a:t>
            </a:r>
            <a:r>
              <a:rPr lang="en-US" i="1" dirty="0"/>
              <a:t>image</a:t>
            </a:r>
            <a:r>
              <a:rPr lang="en-US" dirty="0"/>
              <a:t> </a:t>
            </a:r>
            <a:r>
              <a:rPr lang="en-US" dirty="0" err="1" smtClean="0"/>
              <a:t>positif</a:t>
            </a:r>
            <a:r>
              <a:rPr lang="en-US" dirty="0" smtClean="0"/>
              <a:t>.</a:t>
            </a:r>
            <a:endParaRPr lang="en-US" sz="2000" dirty="0"/>
          </a:p>
          <a:p>
            <a:pPr marL="457200" lvl="1" indent="-457200" algn="just">
              <a:lnSpc>
                <a:spcPct val="120000"/>
              </a:lnSpc>
              <a:buFont typeface="+mj-lt"/>
              <a:buAutoNum type="arabicPeriod"/>
            </a:pP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/>
              <a:t>perusahaan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rangka</a:t>
            </a:r>
            <a:r>
              <a:rPr lang="en-US" dirty="0"/>
              <a:t> </a:t>
            </a:r>
            <a:r>
              <a:rPr lang="en-US" dirty="0" err="1"/>
              <a:t>meningkatkan</a:t>
            </a:r>
            <a:r>
              <a:rPr lang="en-US" dirty="0"/>
              <a:t> </a:t>
            </a:r>
            <a:r>
              <a:rPr lang="en-US" dirty="0" err="1"/>
              <a:t>kepercayaan</a:t>
            </a:r>
            <a:r>
              <a:rPr lang="en-US" dirty="0"/>
              <a:t> </a:t>
            </a:r>
            <a:r>
              <a:rPr lang="en-US" dirty="0" err="1"/>
              <a:t>konsumen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bagus</a:t>
            </a:r>
            <a:r>
              <a:rPr lang="en-US" dirty="0"/>
              <a:t>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yang </a:t>
            </a:r>
            <a:r>
              <a:rPr lang="en-US" dirty="0" err="1"/>
              <a:t>baik</a:t>
            </a:r>
            <a:r>
              <a:rPr lang="en-US" dirty="0"/>
              <a:t>, </a:t>
            </a:r>
            <a:r>
              <a:rPr lang="en-US" dirty="0" err="1"/>
              <a:t>mintalah</a:t>
            </a:r>
            <a:r>
              <a:rPr lang="en-US" dirty="0"/>
              <a:t> </a:t>
            </a:r>
            <a:r>
              <a:rPr lang="en-US" dirty="0" err="1"/>
              <a:t>kritik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saran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nasabah</a:t>
            </a:r>
            <a:r>
              <a:rPr lang="en-US" dirty="0"/>
              <a:t>, </a:t>
            </a:r>
            <a:r>
              <a:rPr lang="en-US" dirty="0" err="1"/>
              <a:t>lakukan</a:t>
            </a:r>
            <a:r>
              <a:rPr lang="en-US" dirty="0"/>
              <a:t> </a:t>
            </a:r>
            <a:r>
              <a:rPr lang="en-US" dirty="0" err="1"/>
              <a:t>komunikasi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pelanggan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tunjukan</a:t>
            </a:r>
            <a:r>
              <a:rPr lang="en-US" dirty="0"/>
              <a:t> </a:t>
            </a:r>
            <a:r>
              <a:rPr lang="en-US" dirty="0" err="1"/>
              <a:t>apresiasi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 smtClean="0"/>
              <a:t>nasabah</a:t>
            </a:r>
            <a:r>
              <a:rPr lang="en-US" dirty="0" smtClean="0"/>
              <a:t>.</a:t>
            </a:r>
            <a:endParaRPr lang="en-US" sz="2000" dirty="0"/>
          </a:p>
          <a:p>
            <a:pPr marL="457200" lvl="1" indent="-457200" algn="just">
              <a:lnSpc>
                <a:spcPct val="120000"/>
              </a:lnSpc>
              <a:buFont typeface="+mj-lt"/>
              <a:buAutoNum type="arabicPeriod"/>
            </a:pP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/>
              <a:t>peneliti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pengolahan</a:t>
            </a:r>
            <a:r>
              <a:rPr lang="en-US" dirty="0"/>
              <a:t> data </a:t>
            </a:r>
            <a:r>
              <a:rPr lang="en-US" dirty="0" err="1"/>
              <a:t>mempunya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simultan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i="1" dirty="0"/>
              <a:t>word of mouth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kepercayaan</a:t>
            </a:r>
            <a:r>
              <a:rPr lang="en-US" dirty="0"/>
              <a:t> </a:t>
            </a:r>
            <a:r>
              <a:rPr lang="en-US" dirty="0" err="1"/>
              <a:t>konsumen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mengetahui</a:t>
            </a:r>
            <a:r>
              <a:rPr lang="en-US" dirty="0"/>
              <a:t> </a:t>
            </a:r>
            <a:r>
              <a:rPr lang="en-US" dirty="0" err="1"/>
              <a:t>faktor</a:t>
            </a:r>
            <a:r>
              <a:rPr lang="en-US" dirty="0"/>
              <a:t> yang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penulis</a:t>
            </a:r>
            <a:r>
              <a:rPr lang="en-US" dirty="0"/>
              <a:t> </a:t>
            </a:r>
            <a:r>
              <a:rPr lang="en-US" dirty="0" err="1"/>
              <a:t>menyarankan</a:t>
            </a:r>
            <a:r>
              <a:rPr lang="en-US" dirty="0"/>
              <a:t> agar </a:t>
            </a:r>
            <a:r>
              <a:rPr lang="en-US" dirty="0" err="1"/>
              <a:t>menambah</a:t>
            </a:r>
            <a:r>
              <a:rPr lang="en-US" dirty="0"/>
              <a:t> </a:t>
            </a:r>
            <a:r>
              <a:rPr lang="en-US" dirty="0" err="1"/>
              <a:t>variabel</a:t>
            </a:r>
            <a:r>
              <a:rPr lang="en-US" dirty="0"/>
              <a:t> lain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banyak</a:t>
            </a:r>
            <a:r>
              <a:rPr lang="en-US" dirty="0"/>
              <a:t> </a:t>
            </a:r>
            <a:r>
              <a:rPr lang="en-US" dirty="0" err="1" smtClean="0"/>
              <a:t>variabel-variabel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mungkin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pengaruh</a:t>
            </a:r>
            <a:r>
              <a:rPr lang="en-US" dirty="0"/>
              <a:t> yang </a:t>
            </a:r>
            <a:r>
              <a:rPr lang="en-US" dirty="0" err="1"/>
              <a:t>signifikan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kepercayaan</a:t>
            </a:r>
            <a:r>
              <a:rPr lang="en-US" dirty="0"/>
              <a:t> </a:t>
            </a:r>
            <a:r>
              <a:rPr lang="en-US" dirty="0" err="1"/>
              <a:t>konsumen</a:t>
            </a:r>
            <a:endParaRPr lang="en-US" sz="2000" dirty="0"/>
          </a:p>
          <a:p>
            <a:pPr marL="457200" lvl="1" indent="-457200">
              <a:lnSpc>
                <a:spcPct val="120000"/>
              </a:lnSpc>
              <a:buFont typeface="+mj-lt"/>
              <a:buAutoNum type="arabicPeriod"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id-ID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575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3034748"/>
            <a:ext cx="10515600" cy="66260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id-ID" sz="4800" dirty="0"/>
              <a:t>TERIMAKASIH</a:t>
            </a:r>
          </a:p>
        </p:txBody>
      </p:sp>
    </p:spTree>
    <p:extLst>
      <p:ext uri="{BB962C8B-B14F-4D97-AF65-F5344CB8AC3E}">
        <p14:creationId xmlns:p14="http://schemas.microsoft.com/office/powerpoint/2010/main" val="4171145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251" y="220717"/>
            <a:ext cx="10515600" cy="1008993"/>
          </a:xfrm>
        </p:spPr>
        <p:txBody>
          <a:bodyPr/>
          <a:lstStyle/>
          <a:p>
            <a:r>
              <a:rPr lang="id-ID" dirty="0"/>
              <a:t>Latar Belakang 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"/>
          </p:nvPr>
        </p:nvGraphicFramePr>
        <p:xfrm>
          <a:off x="554182" y="4651518"/>
          <a:ext cx="11028217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9184"/>
                <a:gridCol w="5567798"/>
                <a:gridCol w="1690254"/>
                <a:gridCol w="1620981"/>
              </a:tblGrid>
              <a:tr h="298689"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Jenis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pelatihan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Dasar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pelatihan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Jumlah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Program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Pelatihan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10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3878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Organization competency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Kebutuhan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kompetensi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organisasi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yang </a:t>
                      </a: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bersifat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personal/ </a:t>
                      </a: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soft skill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787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i="1">
                          <a:latin typeface="Times New Roman"/>
                          <a:ea typeface="Times New Roman"/>
                          <a:cs typeface="Times New Roman"/>
                        </a:rPr>
                        <a:t>Divisional competency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Kebutuhan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kompetensi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divisi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yang </a:t>
                      </a: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bersifat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Times New Roman"/>
                          <a:cs typeface="Times New Roman"/>
                        </a:rPr>
                        <a:t>teknis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/ </a:t>
                      </a:r>
                      <a:r>
                        <a:rPr lang="en-US" sz="2000" i="1" dirty="0">
                          <a:latin typeface="Times New Roman"/>
                          <a:ea typeface="Times New Roman"/>
                          <a:cs typeface="Times New Roman"/>
                        </a:rPr>
                        <a:t>hard skill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368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370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094646"/>
              </p:ext>
            </p:extLst>
          </p:nvPr>
        </p:nvGraphicFramePr>
        <p:xfrm>
          <a:off x="492236" y="1250928"/>
          <a:ext cx="11102108" cy="3444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02108"/>
              </a:tblGrid>
              <a:tr h="3258009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PT. Bio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Farma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belum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memiliki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sistem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perencanaan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pelatihan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yang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baik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Belum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adanya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penilaian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evaluasi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pelatihan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Soft Skill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terhadap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kinerja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Penilaian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evaluasi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pelatihan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Hard Skill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terhadap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kinerja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tidak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objektif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masih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menggunakan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sistem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manual,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Menurunnya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kinerja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karyawan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PT. Bio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Farma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692150" lvl="0" indent="-346075">
                        <a:buFont typeface="Arial" pitchFamily="34" charset="0"/>
                        <a:buChar char="•"/>
                      </a:pP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Kurangnya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antusias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karyawan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untuk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mengikuti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pelatihan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692150" lvl="0" indent="-346075">
                        <a:buFont typeface="Arial" pitchFamily="34" charset="0"/>
                        <a:buChar char="•"/>
                      </a:pP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Banyak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karyawan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yang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keluar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kantor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jam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kerja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692150" lvl="0" indent="-346075">
                        <a:buFont typeface="Arial" pitchFamily="34" charset="0"/>
                        <a:buChar char="•"/>
                      </a:pP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Penundaan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pengerjaan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tugas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kantor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692150" lvl="0" indent="-346075">
                        <a:buFont typeface="Arial" pitchFamily="34" charset="0"/>
                        <a:buChar char="•"/>
                      </a:pP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Mengerjakan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tugas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kantor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yang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tidak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sesuai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dengan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teknis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yang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seharusnya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692150" lvl="0" indent="-346075">
                        <a:buFont typeface="Arial" pitchFamily="34" charset="0"/>
                        <a:buChar char="•"/>
                      </a:pP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Tidak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dapat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mempresentasikan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hasil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kerja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yang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diperoleh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dengan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baik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endParaRPr lang="en-US" sz="20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95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Identifikasi</a:t>
            </a:r>
            <a:r>
              <a:rPr lang="id-ID" dirty="0" smtClean="0"/>
              <a:t> </a:t>
            </a:r>
            <a:r>
              <a:rPr lang="id-ID" dirty="0"/>
              <a:t>Masalah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2299855"/>
            <a:ext cx="9803296" cy="3941918"/>
          </a:xfrm>
        </p:spPr>
        <p:txBody>
          <a:bodyPr>
            <a:norm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n-US" sz="2000" dirty="0" err="1" smtClean="0"/>
              <a:t>Bagaimana</a:t>
            </a:r>
            <a:r>
              <a:rPr lang="en-US" sz="2000" dirty="0" smtClean="0"/>
              <a:t> </a:t>
            </a:r>
            <a:r>
              <a:rPr lang="en-US" sz="2000" i="1" dirty="0"/>
              <a:t>Word Of Mouth </a:t>
            </a:r>
            <a:r>
              <a:rPr lang="en-US" sz="2000" dirty="0" err="1"/>
              <a:t>pada</a:t>
            </a:r>
            <a:r>
              <a:rPr lang="en-US" sz="2000" dirty="0"/>
              <a:t> PT. Prudential Life Assurance </a:t>
            </a:r>
            <a:r>
              <a:rPr lang="en-US" sz="2000" dirty="0" smtClean="0"/>
              <a:t>Bandung.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dirty="0" err="1" smtClean="0"/>
              <a:t>Bagaimana</a:t>
            </a:r>
            <a:r>
              <a:rPr lang="en-US" sz="2000" dirty="0" smtClean="0"/>
              <a:t> </a:t>
            </a:r>
            <a:r>
              <a:rPr lang="en-US" sz="2000" dirty="0" err="1"/>
              <a:t>Kepercayaan</a:t>
            </a:r>
            <a:r>
              <a:rPr lang="en-US" sz="2000" dirty="0"/>
              <a:t> </a:t>
            </a:r>
            <a:r>
              <a:rPr lang="en-US" sz="2000" dirty="0" err="1"/>
              <a:t>Konsumen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PT. Prudential Life Assurance </a:t>
            </a:r>
            <a:r>
              <a:rPr lang="en-US" sz="2000" dirty="0" smtClean="0"/>
              <a:t>Bandung.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sz="2000" dirty="0" err="1" smtClean="0"/>
              <a:t>Seberapa</a:t>
            </a:r>
            <a:r>
              <a:rPr lang="en-US" sz="2000" dirty="0" smtClean="0"/>
              <a:t> </a:t>
            </a:r>
            <a:r>
              <a:rPr lang="en-US" sz="2000" dirty="0" err="1"/>
              <a:t>besar</a:t>
            </a:r>
            <a:r>
              <a:rPr lang="en-US" sz="2000" dirty="0"/>
              <a:t> </a:t>
            </a:r>
            <a:r>
              <a:rPr lang="en-US" sz="2000" dirty="0" err="1"/>
              <a:t>pengaruh</a:t>
            </a:r>
            <a:r>
              <a:rPr lang="en-US" sz="2000" dirty="0"/>
              <a:t> </a:t>
            </a:r>
            <a:r>
              <a:rPr lang="en-US" sz="2000" i="1" dirty="0"/>
              <a:t>Word Of Mouth </a:t>
            </a:r>
            <a:r>
              <a:rPr lang="en-US" sz="2000" dirty="0" err="1"/>
              <a:t>terhadap</a:t>
            </a:r>
            <a:r>
              <a:rPr lang="en-US" sz="2000" i="1" dirty="0"/>
              <a:t> </a:t>
            </a:r>
            <a:r>
              <a:rPr lang="en-US" sz="2000" dirty="0" err="1"/>
              <a:t>Kepercayaan</a:t>
            </a:r>
            <a:r>
              <a:rPr lang="en-US" sz="2000" dirty="0"/>
              <a:t> </a:t>
            </a:r>
            <a:r>
              <a:rPr lang="en-US" sz="2000" dirty="0" err="1"/>
              <a:t>Konsumen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PT. Prudential Life Assurance Bandung.</a:t>
            </a:r>
          </a:p>
          <a:p>
            <a:pPr marL="0" indent="0" algn="just">
              <a:buNone/>
            </a:pPr>
            <a:endParaRPr lang="en-US" sz="2000" dirty="0"/>
          </a:p>
          <a:p>
            <a:pPr marL="0" lvl="0" indent="0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43633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Kerangka Pemikiran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967346" y="2071365"/>
            <a:ext cx="2438399" cy="280089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Word </a:t>
            </a:r>
            <a:r>
              <a:rPr lang="en-US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Mouth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Talkers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Topics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Tools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Taking part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Traking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Siswantoro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(2012:4)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497782" y="2047788"/>
            <a:ext cx="2493818" cy="282446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Kepercayaan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Konsumen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Trusting Belief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Trusting Intention 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600" b="1" dirty="0" err="1">
                <a:latin typeface="TimesNewRomanPSMT"/>
                <a:ea typeface="Calibri" panose="020F0502020204030204" pitchFamily="34" charset="0"/>
                <a:cs typeface="TimesNewRomanPSMT"/>
              </a:rPr>
              <a:t>Hasan</a:t>
            </a:r>
            <a:r>
              <a:rPr lang="en-US" sz="1600" b="1" dirty="0">
                <a:latin typeface="TimesNewRomanPSMT"/>
                <a:ea typeface="Calibri" panose="020F0502020204030204" pitchFamily="34" charset="0"/>
                <a:cs typeface="TimesNewRomanPSMT"/>
              </a:rPr>
              <a:t> (2013:127)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Straight Arrow Connector 10"/>
          <p:cNvCxnSpPr>
            <a:stCxn id="4" idx="3"/>
          </p:cNvCxnSpPr>
          <p:nvPr/>
        </p:nvCxnSpPr>
        <p:spPr>
          <a:xfrm>
            <a:off x="4405745" y="3471812"/>
            <a:ext cx="1967759" cy="83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Hipotesis Penelitian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690687"/>
            <a:ext cx="10383982" cy="4723968"/>
          </a:xfrm>
        </p:spPr>
        <p:txBody>
          <a:bodyPr>
            <a:noAutofit/>
          </a:bodyPr>
          <a:lstStyle/>
          <a:p>
            <a:pPr lvl="0"/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Hipotesis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Utama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Pelatihan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Hard Skill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Dan</a:t>
            </a:r>
            <a:r>
              <a:rPr 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Soft Skill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Kinerja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Karyawan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PT. Bio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Farma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Pelatihan</a:t>
            </a:r>
            <a:r>
              <a:rPr 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Hard Skill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Dan</a:t>
            </a:r>
            <a:r>
              <a:rPr 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Soft Skill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Kinerja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Karyawan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PT. Bio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Farma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Sub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Hipotesis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Pelatihan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Hard Skill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Kinerja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Karyawan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PT. Bio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Farma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Pelatihan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Hard Skill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Kinerja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Karyawan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PT. Bio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Farma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Pelatihan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Soft Skill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Kinerja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Karyawan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PT. Bio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Farma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Pelatihan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Soft Skill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Kinerja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Karyawan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PT. Bio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Farma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buNone/>
            </a:pPr>
            <a:endParaRPr lang="id-ID" sz="1800" dirty="0"/>
          </a:p>
        </p:txBody>
      </p:sp>
    </p:spTree>
    <p:extLst>
      <p:ext uri="{BB962C8B-B14F-4D97-AF65-F5344CB8AC3E}">
        <p14:creationId xmlns:p14="http://schemas.microsoft.com/office/powerpoint/2010/main" val="3235812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4728"/>
            <a:ext cx="10515600" cy="756040"/>
          </a:xfrm>
        </p:spPr>
        <p:txBody>
          <a:bodyPr/>
          <a:lstStyle/>
          <a:p>
            <a:r>
              <a:rPr lang="id-ID" dirty="0"/>
              <a:t>Operasional Variabel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389965829"/>
              </p:ext>
            </p:extLst>
          </p:nvPr>
        </p:nvGraphicFramePr>
        <p:xfrm>
          <a:off x="838200" y="1145484"/>
          <a:ext cx="9956800" cy="52232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7940"/>
                <a:gridCol w="1583141"/>
                <a:gridCol w="3996519"/>
                <a:gridCol w="2489200"/>
              </a:tblGrid>
              <a:tr h="1634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Variabel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Dimensi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Skala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3420">
                <a:tc rowSpan="17"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Penyebaran</a:t>
                      </a:r>
                      <a:r>
                        <a:rPr kumimoji="0" lang="en-US" sz="18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800" kern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Informasi</a:t>
                      </a:r>
                      <a:r>
                        <a:rPr kumimoji="0" lang="en-US" sz="1800" kern="1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800" kern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Melalui</a:t>
                      </a:r>
                      <a:endParaRPr kumimoji="0" lang="en-US" sz="1800" kern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kumimoji="0" lang="en-US" sz="1800" i="1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Word Of Mouth</a:t>
                      </a:r>
                    </a:p>
                    <a:p>
                      <a:pPr algn="ctr"/>
                      <a:r>
                        <a:rPr kumimoji="0" lang="en-US" sz="18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kumimoji="0" lang="en-US" sz="1800" kern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Sernovitz</a:t>
                      </a:r>
                      <a:endParaRPr kumimoji="0" lang="en-US" sz="1800" kern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(2009:31)</a:t>
                      </a:r>
                    </a:p>
                    <a:p>
                      <a:pPr algn="ctr"/>
                      <a:r>
                        <a:rPr kumimoji="0" lang="en-US" sz="1800" kern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kumimoji="0" lang="en-US" sz="18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800" kern="1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Siswantoro</a:t>
                      </a:r>
                      <a:endParaRPr kumimoji="0" lang="en-US" sz="1800" kern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(2012:4)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Talkers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Informasi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melalui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pengalaman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teman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kerabat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Ordinal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37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Informasi melalui nasabah lain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7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Informasi melalui komunitas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Informasi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melalui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lingkungan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pekerjaan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4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Topics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Bagi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hasil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atau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manfaat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Ordinal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Pengalaman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Penanganan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Pengumuman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produk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baru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Tools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Brosur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Ordinal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Telepon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Official thread (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Akun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Resmi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 section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Taking Part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Variasi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Ordinal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Sosialisasi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Rekomendasi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Tracking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Jaminan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Ordinal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196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Resiko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pada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980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18768950"/>
              </p:ext>
            </p:extLst>
          </p:nvPr>
        </p:nvGraphicFramePr>
        <p:xfrm>
          <a:off x="609600" y="1351280"/>
          <a:ext cx="9956800" cy="2308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2591"/>
                <a:gridCol w="2101755"/>
                <a:gridCol w="3862317"/>
                <a:gridCol w="890137"/>
              </a:tblGrid>
              <a:tr h="1750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Variabel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Dimensi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Indikator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Skala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5002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Kepercayaan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Konsumen</a:t>
                      </a:r>
                      <a:endParaRPr lang="en-US" sz="1800" b="1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Mcknight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Kacmar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Choudry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Bachmann &amp;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Zaheer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2006)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dalam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Adjie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Samuel (2014:5)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Trusting Belief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Benevolence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(niat baik)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Ordinal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35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Integrity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integritas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35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Competence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kompetensi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82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Trusting Intention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Willingness to depend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kesediaan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untuk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bergantung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Ordinal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47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Subjective probability of depending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6032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018"/>
            <a:ext cx="10515600" cy="1085474"/>
          </a:xfrm>
        </p:spPr>
        <p:txBody>
          <a:bodyPr/>
          <a:lstStyle/>
          <a:p>
            <a:r>
              <a:rPr lang="id-ID" dirty="0"/>
              <a:t>Objek dan Metodologi Penelitian</a:t>
            </a:r>
          </a:p>
        </p:txBody>
      </p:sp>
      <p:sp>
        <p:nvSpPr>
          <p:cNvPr id="4" name="Rectangle: Diagonal Corners Rounded 3"/>
          <p:cNvSpPr/>
          <p:nvPr/>
        </p:nvSpPr>
        <p:spPr>
          <a:xfrm>
            <a:off x="846629" y="1292778"/>
            <a:ext cx="7178019" cy="1148690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dirty="0">
                <a:ln w="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Objek Penelitian : </a:t>
            </a:r>
            <a:r>
              <a:rPr lang="id-ID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Seluruh karyawan PT. </a:t>
            </a:r>
            <a:r>
              <a:rPr lang="en-US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Bio </a:t>
            </a:r>
            <a:r>
              <a:rPr lang="en-US" dirty="0" err="1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Farma</a:t>
            </a:r>
            <a:r>
              <a:rPr lang="en-US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Persero</a:t>
            </a:r>
            <a:r>
              <a:rPr lang="en-US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y</a:t>
            </a:r>
            <a:r>
              <a:rPr lang="id-ID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ang </a:t>
            </a:r>
            <a:r>
              <a:rPr lang="en-US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id-ID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erjumlah </a:t>
            </a:r>
            <a:r>
              <a:rPr lang="en-US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1218</a:t>
            </a:r>
            <a:r>
              <a:rPr lang="id-ID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orang dengan teknik pengambilan sampel menggunakan rumus </a:t>
            </a:r>
            <a:r>
              <a:rPr lang="en-US" i="1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id-ID" i="1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lovin </a:t>
            </a:r>
            <a:r>
              <a:rPr lang="id-ID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sehingga diperoleh sampel </a:t>
            </a:r>
            <a:r>
              <a:rPr lang="en-US" dirty="0" err="1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sebanyak</a:t>
            </a:r>
            <a:r>
              <a:rPr lang="en-US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301</a:t>
            </a:r>
            <a:r>
              <a:rPr lang="id-ID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dirty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orang</a:t>
            </a:r>
            <a:r>
              <a:rPr lang="id-ID" dirty="0">
                <a:ln w="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id-ID" dirty="0">
              <a:ln w="0"/>
              <a:solidFill>
                <a:schemeClr val="tx1"/>
              </a:solidFill>
            </a:endParaRPr>
          </a:p>
        </p:txBody>
      </p:sp>
      <p:sp>
        <p:nvSpPr>
          <p:cNvPr id="5" name="Rectangle: Diagonal Corners Rounded 4"/>
          <p:cNvSpPr/>
          <p:nvPr/>
        </p:nvSpPr>
        <p:spPr>
          <a:xfrm>
            <a:off x="1723966" y="2667574"/>
            <a:ext cx="7167785" cy="889101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Metode </a:t>
            </a:r>
            <a:r>
              <a:rPr lang="id-ID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penelitian yang digunakan adalah metode deskriptif dan verifikatif.</a:t>
            </a:r>
          </a:p>
          <a:p>
            <a:pPr algn="ctr"/>
            <a:endParaRPr lang="id-ID" dirty="0"/>
          </a:p>
        </p:txBody>
      </p:sp>
      <p:sp>
        <p:nvSpPr>
          <p:cNvPr id="6" name="Rectangle: Diagonal Corners Rounded 5"/>
          <p:cNvSpPr/>
          <p:nvPr/>
        </p:nvSpPr>
        <p:spPr>
          <a:xfrm>
            <a:off x="2661276" y="3782781"/>
            <a:ext cx="7381358" cy="1430663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Jenis </a:t>
            </a:r>
            <a:r>
              <a:rPr lang="id-ID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Data : Data Kualitatif dan Kuantitatif (data kualitatif di kuantitatifkan agar dapat di proses lebih lanjut)</a:t>
            </a:r>
          </a:p>
          <a:p>
            <a:pPr algn="just"/>
            <a:r>
              <a:rPr lang="id-ID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Sumber Data : Data Primer (wawancara, kuesioner) dan Data Sekunder </a:t>
            </a:r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buku-buku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berkaitan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Word Of Mouth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id-ID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d-ID" dirty="0"/>
          </a:p>
        </p:txBody>
      </p:sp>
      <p:sp>
        <p:nvSpPr>
          <p:cNvPr id="7" name="Rectangle: Diagonal Corners Rounded 6"/>
          <p:cNvSpPr/>
          <p:nvPr/>
        </p:nvSpPr>
        <p:spPr>
          <a:xfrm>
            <a:off x="3546770" y="5438375"/>
            <a:ext cx="7536389" cy="844281"/>
          </a:xfrm>
          <a:prstGeom prst="round2DiagRect">
            <a:avLst>
              <a:gd name="adj1" fmla="val 20417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Teknik </a:t>
            </a:r>
            <a:r>
              <a:rPr lang="id-ID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Pengolahan Data : Skala </a:t>
            </a:r>
            <a:r>
              <a:rPr lang="id-ID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Likert</a:t>
            </a:r>
            <a:endParaRPr lang="id-ID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id-ID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Analisis Data : Uji Validitas, Uji </a:t>
            </a:r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Reliabilitas,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Regresi </a:t>
            </a:r>
            <a:r>
              <a:rPr lang="id-ID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Linier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Sederhana</a:t>
            </a:r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id-ID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Koefisien </a:t>
            </a:r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Korelasi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Koefisien Determinasi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Uji Hipotesis (Uji-t dan Uji F), </a:t>
            </a:r>
            <a:endParaRPr lang="id-ID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12561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9384"/>
          </a:xfrm>
        </p:spPr>
        <p:txBody>
          <a:bodyPr>
            <a:normAutofit/>
          </a:bodyPr>
          <a:lstStyle/>
          <a:p>
            <a:r>
              <a:rPr lang="id-ID" sz="3600" dirty="0" smtClean="0">
                <a:latin typeface="Times New Roman" pitchFamily="18" charset="0"/>
                <a:cs typeface="Times New Roman" pitchFamily="18" charset="0"/>
              </a:rPr>
              <a:t>hasil uji validitas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&amp;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uji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reliabilitas</a:t>
            </a:r>
            <a:endParaRPr lang="id-ID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272209"/>
            <a:ext cx="10515600" cy="5253282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800" i="1" dirty="0" smtClean="0">
                <a:latin typeface="Times New Roman" pitchFamily="18" charset="0"/>
                <a:cs typeface="Times New Roman" pitchFamily="18" charset="0"/>
              </a:rPr>
              <a:t>Degree </a:t>
            </a:r>
            <a:r>
              <a:rPr lang="id-ID" sz="1800" i="1" dirty="0">
                <a:latin typeface="Times New Roman" pitchFamily="18" charset="0"/>
                <a:cs typeface="Times New Roman" pitchFamily="18" charset="0"/>
              </a:rPr>
              <a:t>of Freedom 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df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– 2  =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28	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l-GR" sz="1800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0,05 		r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tabel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0,3061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Hasil 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Pengujian :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Berdasarkan hasil uji validitas untuk variabel 	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Word Of Mouth </a:t>
            </a: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(X1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) dengan menggunakan SPSS 23, total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pertanyaan 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dinyatakan </a:t>
            </a:r>
            <a:r>
              <a:rPr lang="id-ID" sz="1800" i="1" dirty="0">
                <a:latin typeface="Times New Roman" pitchFamily="18" charset="0"/>
                <a:cs typeface="Times New Roman" pitchFamily="18" charset="0"/>
              </a:rPr>
              <a:t>valid 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karena r hitung &gt; r tabel.</a:t>
            </a:r>
            <a:endParaRPr lang="id-ID" sz="1800" i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hasil 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uji validitas untuk variabel </a:t>
            </a: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epercayaan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(Y) dengan menggunakan SPSS 23, total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pertanyaan dinyatakan </a:t>
            </a:r>
            <a:r>
              <a:rPr lang="id-ID" sz="1800" i="1" dirty="0">
                <a:latin typeface="Times New Roman" pitchFamily="18" charset="0"/>
                <a:cs typeface="Times New Roman" pitchFamily="18" charset="0"/>
              </a:rPr>
              <a:t>valid </a:t>
            </a:r>
            <a:r>
              <a:rPr lang="id-ID" sz="1800" dirty="0">
                <a:latin typeface="Times New Roman" pitchFamily="18" charset="0"/>
                <a:cs typeface="Times New Roman" pitchFamily="18" charset="0"/>
              </a:rPr>
              <a:t>karena r hitung &gt; r </a:t>
            </a:r>
            <a:r>
              <a:rPr lang="id-ID" sz="18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abel</a:t>
            </a:r>
            <a:endParaRPr lang="id-ID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886483"/>
              </p:ext>
            </p:extLst>
          </p:nvPr>
        </p:nvGraphicFramePr>
        <p:xfrm>
          <a:off x="1232647" y="4867351"/>
          <a:ext cx="9518073" cy="7318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11806">
                  <a:extLst>
                    <a:ext uri="{9D8B030D-6E8A-4147-A177-3AD203B41FA5}">
                      <a16:colId xmlns:a16="http://schemas.microsoft.com/office/drawing/2014/main" xmlns="" val="4037761415"/>
                    </a:ext>
                  </a:extLst>
                </a:gridCol>
                <a:gridCol w="1883392"/>
                <a:gridCol w="1405719">
                  <a:extLst>
                    <a:ext uri="{9D8B030D-6E8A-4147-A177-3AD203B41FA5}">
                      <a16:colId xmlns:a16="http://schemas.microsoft.com/office/drawing/2014/main" xmlns="" val="435634648"/>
                    </a:ext>
                  </a:extLst>
                </a:gridCol>
                <a:gridCol w="1569492">
                  <a:extLst>
                    <a:ext uri="{9D8B030D-6E8A-4147-A177-3AD203B41FA5}">
                      <a16:colId xmlns:a16="http://schemas.microsoft.com/office/drawing/2014/main" xmlns="" val="2428871290"/>
                    </a:ext>
                  </a:extLst>
                </a:gridCol>
                <a:gridCol w="1647664">
                  <a:extLst>
                    <a:ext uri="{9D8B030D-6E8A-4147-A177-3AD203B41FA5}">
                      <a16:colId xmlns:a16="http://schemas.microsoft.com/office/drawing/2014/main" xmlns="" val="800289301"/>
                    </a:ext>
                  </a:extLst>
                </a:gridCol>
              </a:tblGrid>
              <a:tr h="1302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Variable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i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Cronbach’s</a:t>
                      </a:r>
                      <a:r>
                        <a:rPr lang="en-US" sz="1600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Alpha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Titik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Kritis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Keterangan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27882"/>
                  </a:ext>
                </a:extLst>
              </a:tr>
              <a:tr h="2441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Word Of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Mouth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(X1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0,996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0,600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Reliabel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9122508"/>
                  </a:ext>
                </a:extLst>
              </a:tr>
              <a:tr h="2309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Kepercayaan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Konsumen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(Y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0,9884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0,600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5750" algn="l"/>
                        </a:tabLst>
                      </a:pPr>
                      <a:r>
                        <a:rPr lang="en-US" sz="1600" dirty="0" err="1">
                          <a:latin typeface="Times New Roman"/>
                          <a:ea typeface="Calibri"/>
                          <a:cs typeface="Times New Roman"/>
                        </a:rPr>
                        <a:t>Reliabel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3057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03637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tf00001028</Template>
  <TotalTime>494</TotalTime>
  <Words>1259</Words>
  <Application>Microsoft Office PowerPoint</Application>
  <PresentationFormat>Widescreen</PresentationFormat>
  <Paragraphs>234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Century Schoolbook</vt:lpstr>
      <vt:lpstr>Times New Roman</vt:lpstr>
      <vt:lpstr>TimesNewRomanPSMT</vt:lpstr>
      <vt:lpstr>Wingdings</vt:lpstr>
      <vt:lpstr>Wingdings 2</vt:lpstr>
      <vt:lpstr>Oriel</vt:lpstr>
      <vt:lpstr>PENGARUH WORD OF MOUTH TERHADAP KEPERCAYAAN KONSUMEN PADA PT. PRUDENTIAL LIFE ASSURANCE BANDUNG</vt:lpstr>
      <vt:lpstr>Latar Belakang </vt:lpstr>
      <vt:lpstr>Identifikasi Masalah</vt:lpstr>
      <vt:lpstr>Kerangka Pemikiran</vt:lpstr>
      <vt:lpstr>Hipotesis Penelitian</vt:lpstr>
      <vt:lpstr>Operasional Variabel </vt:lpstr>
      <vt:lpstr>PowerPoint Presentation</vt:lpstr>
      <vt:lpstr>Objek dan Metodologi Penelitian</vt:lpstr>
      <vt:lpstr>hasil uji validitas &amp; uji reliabilitas</vt:lpstr>
      <vt:lpstr>Analisis Regresi Linear Berganda, Koefisien Korelasi, Koefisien Determinasi, dan Uji Hipotesis</vt:lpstr>
      <vt:lpstr>Kesimpulan </vt:lpstr>
      <vt:lpstr>Saran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ALBADRI</dc:creator>
  <cp:lastModifiedBy>User</cp:lastModifiedBy>
  <cp:revision>72</cp:revision>
  <dcterms:created xsi:type="dcterms:W3CDTF">2017-04-11T21:34:07Z</dcterms:created>
  <dcterms:modified xsi:type="dcterms:W3CDTF">2018-04-23T07:06:09Z</dcterms:modified>
</cp:coreProperties>
</file>