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4" r:id="rId4"/>
    <p:sldId id="258" r:id="rId5"/>
    <p:sldId id="259" r:id="rId6"/>
    <p:sldId id="275" r:id="rId7"/>
    <p:sldId id="260" r:id="rId8"/>
    <p:sldId id="276" r:id="rId9"/>
    <p:sldId id="277" r:id="rId10"/>
    <p:sldId id="278" r:id="rId11"/>
    <p:sldId id="271" r:id="rId12"/>
    <p:sldId id="272" r:id="rId13"/>
    <p:sldId id="27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03" autoAdjust="0"/>
    <p:restoredTop sz="94660"/>
  </p:normalViewPr>
  <p:slideViewPr>
    <p:cSldViewPr>
      <p:cViewPr varScale="1">
        <p:scale>
          <a:sx n="64" d="100"/>
          <a:sy n="64" d="100"/>
        </p:scale>
        <p:origin x="-58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F:\&#160;\UP\SKRIPSI\kap%20ldr%20roa%20bjb.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160;\UP\SKRIPSI\kap%20ldr%20roa%20bjb.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160;\UP\SKRIPSI\kap%20ldr%20roa%20bjb.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
  <c:chart>
    <c:title>
      <c:layout/>
    </c:title>
    <c:plotArea>
      <c:layout/>
      <c:lineChart>
        <c:grouping val="standard"/>
        <c:ser>
          <c:idx val="0"/>
          <c:order val="0"/>
          <c:tx>
            <c:strRef>
              <c:f>Sheet1!$D$1</c:f>
              <c:strCache>
                <c:ptCount val="1"/>
                <c:pt idx="0">
                  <c:v>KAP </c:v>
                </c:pt>
              </c:strCache>
            </c:strRef>
          </c:tx>
          <c:cat>
            <c:multiLvlStrRef>
              <c:f>Sheet1!$B$2:$C$21</c:f>
              <c:multiLvlStrCache>
                <c:ptCount val="20"/>
                <c:lvl>
                  <c:pt idx="0">
                    <c:v>I</c:v>
                  </c:pt>
                  <c:pt idx="1">
                    <c:v>II</c:v>
                  </c:pt>
                  <c:pt idx="2">
                    <c:v>III</c:v>
                  </c:pt>
                  <c:pt idx="3">
                    <c:v>IV</c:v>
                  </c:pt>
                  <c:pt idx="4">
                    <c:v>I</c:v>
                  </c:pt>
                  <c:pt idx="5">
                    <c:v>II</c:v>
                  </c:pt>
                  <c:pt idx="6">
                    <c:v>III</c:v>
                  </c:pt>
                  <c:pt idx="7">
                    <c:v>IV</c:v>
                  </c:pt>
                  <c:pt idx="8">
                    <c:v>I</c:v>
                  </c:pt>
                  <c:pt idx="9">
                    <c:v>II</c:v>
                  </c:pt>
                  <c:pt idx="10">
                    <c:v>III</c:v>
                  </c:pt>
                  <c:pt idx="11">
                    <c:v>IV</c:v>
                  </c:pt>
                  <c:pt idx="12">
                    <c:v>I</c:v>
                  </c:pt>
                  <c:pt idx="13">
                    <c:v>II</c:v>
                  </c:pt>
                  <c:pt idx="14">
                    <c:v>III</c:v>
                  </c:pt>
                  <c:pt idx="15">
                    <c:v>IV</c:v>
                  </c:pt>
                  <c:pt idx="16">
                    <c:v>I</c:v>
                  </c:pt>
                  <c:pt idx="17">
                    <c:v>II</c:v>
                  </c:pt>
                  <c:pt idx="18">
                    <c:v>III</c:v>
                  </c:pt>
                  <c:pt idx="19">
                    <c:v>IV</c:v>
                  </c:pt>
                </c:lvl>
                <c:lvl>
                  <c:pt idx="0">
                    <c:v>2009</c:v>
                  </c:pt>
                  <c:pt idx="4">
                    <c:v>2010</c:v>
                  </c:pt>
                  <c:pt idx="8">
                    <c:v>2011</c:v>
                  </c:pt>
                  <c:pt idx="12">
                    <c:v>2012</c:v>
                  </c:pt>
                  <c:pt idx="16">
                    <c:v>2013</c:v>
                  </c:pt>
                </c:lvl>
              </c:multiLvlStrCache>
            </c:multiLvlStrRef>
          </c:cat>
          <c:val>
            <c:numRef>
              <c:f>Sheet1!$D$2:$D$21</c:f>
              <c:numCache>
                <c:formatCode>#,##0.00</c:formatCode>
                <c:ptCount val="20"/>
                <c:pt idx="0">
                  <c:v>0.73000000000000065</c:v>
                </c:pt>
                <c:pt idx="1">
                  <c:v>0.92</c:v>
                </c:pt>
                <c:pt idx="2">
                  <c:v>0.95000000000000062</c:v>
                </c:pt>
                <c:pt idx="3">
                  <c:v>1.33</c:v>
                </c:pt>
                <c:pt idx="4">
                  <c:v>1.34</c:v>
                </c:pt>
                <c:pt idx="5">
                  <c:v>1.54</c:v>
                </c:pt>
                <c:pt idx="6">
                  <c:v>1.84</c:v>
                </c:pt>
                <c:pt idx="7">
                  <c:v>1.7900000000000071</c:v>
                </c:pt>
                <c:pt idx="8">
                  <c:v>2.14</c:v>
                </c:pt>
                <c:pt idx="9">
                  <c:v>2.3899999999999997</c:v>
                </c:pt>
                <c:pt idx="10">
                  <c:v>2.23</c:v>
                </c:pt>
                <c:pt idx="11">
                  <c:v>1.21</c:v>
                </c:pt>
                <c:pt idx="12">
                  <c:v>1.22</c:v>
                </c:pt>
                <c:pt idx="13">
                  <c:v>1.57</c:v>
                </c:pt>
                <c:pt idx="14">
                  <c:v>2.44</c:v>
                </c:pt>
                <c:pt idx="15">
                  <c:v>1.8</c:v>
                </c:pt>
                <c:pt idx="16">
                  <c:v>2.16</c:v>
                </c:pt>
                <c:pt idx="17">
                  <c:v>2.48</c:v>
                </c:pt>
                <c:pt idx="18">
                  <c:v>2.56</c:v>
                </c:pt>
                <c:pt idx="19">
                  <c:v>2.73</c:v>
                </c:pt>
              </c:numCache>
            </c:numRef>
          </c:val>
        </c:ser>
        <c:marker val="1"/>
        <c:axId val="59615104"/>
        <c:axId val="59616640"/>
      </c:lineChart>
      <c:catAx>
        <c:axId val="59615104"/>
        <c:scaling>
          <c:orientation val="minMax"/>
        </c:scaling>
        <c:axPos val="b"/>
        <c:tickLblPos val="nextTo"/>
        <c:crossAx val="59616640"/>
        <c:crosses val="autoZero"/>
        <c:auto val="1"/>
        <c:lblAlgn val="ctr"/>
        <c:lblOffset val="100"/>
      </c:catAx>
      <c:valAx>
        <c:axId val="59616640"/>
        <c:scaling>
          <c:orientation val="minMax"/>
        </c:scaling>
        <c:axPos val="l"/>
        <c:majorGridlines/>
        <c:numFmt formatCode="#,##0.00" sourceLinked="1"/>
        <c:tickLblPos val="nextTo"/>
        <c:crossAx val="59615104"/>
        <c:crosses val="autoZero"/>
        <c:crossBetween val="between"/>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lineChart>
        <c:grouping val="standard"/>
        <c:ser>
          <c:idx val="0"/>
          <c:order val="0"/>
          <c:tx>
            <c:strRef>
              <c:f>Sheet1!$E$1</c:f>
              <c:strCache>
                <c:ptCount val="1"/>
                <c:pt idx="0">
                  <c:v>LDR </c:v>
                </c:pt>
              </c:strCache>
            </c:strRef>
          </c:tx>
          <c:cat>
            <c:multiLvlStrRef>
              <c:f>Sheet1!$B$2:$C$21</c:f>
              <c:multiLvlStrCache>
                <c:ptCount val="20"/>
                <c:lvl>
                  <c:pt idx="0">
                    <c:v>I</c:v>
                  </c:pt>
                  <c:pt idx="1">
                    <c:v>II</c:v>
                  </c:pt>
                  <c:pt idx="2">
                    <c:v>III</c:v>
                  </c:pt>
                  <c:pt idx="3">
                    <c:v>IV</c:v>
                  </c:pt>
                  <c:pt idx="4">
                    <c:v>I</c:v>
                  </c:pt>
                  <c:pt idx="5">
                    <c:v>II</c:v>
                  </c:pt>
                  <c:pt idx="6">
                    <c:v>III</c:v>
                  </c:pt>
                  <c:pt idx="7">
                    <c:v>IV</c:v>
                  </c:pt>
                  <c:pt idx="8">
                    <c:v>I</c:v>
                  </c:pt>
                  <c:pt idx="9">
                    <c:v>II</c:v>
                  </c:pt>
                  <c:pt idx="10">
                    <c:v>III</c:v>
                  </c:pt>
                  <c:pt idx="11">
                    <c:v>IV</c:v>
                  </c:pt>
                  <c:pt idx="12">
                    <c:v>I</c:v>
                  </c:pt>
                  <c:pt idx="13">
                    <c:v>II</c:v>
                  </c:pt>
                  <c:pt idx="14">
                    <c:v>III</c:v>
                  </c:pt>
                  <c:pt idx="15">
                    <c:v>IV</c:v>
                  </c:pt>
                  <c:pt idx="16">
                    <c:v>I</c:v>
                  </c:pt>
                  <c:pt idx="17">
                    <c:v>II</c:v>
                  </c:pt>
                  <c:pt idx="18">
                    <c:v>III</c:v>
                  </c:pt>
                  <c:pt idx="19">
                    <c:v>IV</c:v>
                  </c:pt>
                </c:lvl>
                <c:lvl>
                  <c:pt idx="0">
                    <c:v>2009</c:v>
                  </c:pt>
                  <c:pt idx="4">
                    <c:v>2010</c:v>
                  </c:pt>
                  <c:pt idx="8">
                    <c:v>2011</c:v>
                  </c:pt>
                  <c:pt idx="12">
                    <c:v>2012</c:v>
                  </c:pt>
                  <c:pt idx="16">
                    <c:v>2013</c:v>
                  </c:pt>
                </c:lvl>
              </c:multiLvlStrCache>
            </c:multiLvlStrRef>
          </c:cat>
          <c:val>
            <c:numRef>
              <c:f>Sheet1!$E$2:$E$21</c:f>
              <c:numCache>
                <c:formatCode>#,##0.00</c:formatCode>
                <c:ptCount val="20"/>
                <c:pt idx="0">
                  <c:v>73.45</c:v>
                </c:pt>
                <c:pt idx="1">
                  <c:v>79.05</c:v>
                </c:pt>
                <c:pt idx="2">
                  <c:v>74.900000000000006</c:v>
                </c:pt>
                <c:pt idx="3">
                  <c:v>82.47</c:v>
                </c:pt>
                <c:pt idx="4">
                  <c:v>71.14</c:v>
                </c:pt>
                <c:pt idx="5">
                  <c:v>63.730000000000011</c:v>
                </c:pt>
                <c:pt idx="6">
                  <c:v>63.6</c:v>
                </c:pt>
                <c:pt idx="7">
                  <c:v>71.14</c:v>
                </c:pt>
                <c:pt idx="8">
                  <c:v>70.14</c:v>
                </c:pt>
                <c:pt idx="9">
                  <c:v>71.849999999999994</c:v>
                </c:pt>
                <c:pt idx="10">
                  <c:v>67.679999999999978</c:v>
                </c:pt>
                <c:pt idx="11">
                  <c:v>72.95</c:v>
                </c:pt>
                <c:pt idx="12">
                  <c:v>56.3</c:v>
                </c:pt>
                <c:pt idx="13">
                  <c:v>65.48</c:v>
                </c:pt>
                <c:pt idx="14">
                  <c:v>64.95</c:v>
                </c:pt>
                <c:pt idx="15">
                  <c:v>74.09</c:v>
                </c:pt>
                <c:pt idx="16">
                  <c:v>83.240000000000023</c:v>
                </c:pt>
                <c:pt idx="17">
                  <c:v>80.77</c:v>
                </c:pt>
                <c:pt idx="18">
                  <c:v>82.16</c:v>
                </c:pt>
                <c:pt idx="19">
                  <c:v>96.47</c:v>
                </c:pt>
              </c:numCache>
            </c:numRef>
          </c:val>
        </c:ser>
        <c:marker val="1"/>
        <c:axId val="61529088"/>
        <c:axId val="61530880"/>
      </c:lineChart>
      <c:catAx>
        <c:axId val="61529088"/>
        <c:scaling>
          <c:orientation val="minMax"/>
        </c:scaling>
        <c:axPos val="b"/>
        <c:tickLblPos val="nextTo"/>
        <c:crossAx val="61530880"/>
        <c:crosses val="autoZero"/>
        <c:auto val="1"/>
        <c:lblAlgn val="ctr"/>
        <c:lblOffset val="100"/>
      </c:catAx>
      <c:valAx>
        <c:axId val="61530880"/>
        <c:scaling>
          <c:orientation val="minMax"/>
        </c:scaling>
        <c:axPos val="l"/>
        <c:majorGridlines/>
        <c:numFmt formatCode="#,##0.00" sourceLinked="1"/>
        <c:tickLblPos val="nextTo"/>
        <c:crossAx val="61529088"/>
        <c:crosses val="autoZero"/>
        <c:crossBetween val="between"/>
      </c:valAx>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lineChart>
        <c:grouping val="standard"/>
        <c:ser>
          <c:idx val="0"/>
          <c:order val="0"/>
          <c:tx>
            <c:strRef>
              <c:f>Sheet1!$F$1</c:f>
              <c:strCache>
                <c:ptCount val="1"/>
                <c:pt idx="0">
                  <c:v>ROA </c:v>
                </c:pt>
              </c:strCache>
            </c:strRef>
          </c:tx>
          <c:cat>
            <c:multiLvlStrRef>
              <c:f>Sheet1!$B$2:$C$21</c:f>
              <c:multiLvlStrCache>
                <c:ptCount val="20"/>
                <c:lvl>
                  <c:pt idx="0">
                    <c:v>I</c:v>
                  </c:pt>
                  <c:pt idx="1">
                    <c:v>II</c:v>
                  </c:pt>
                  <c:pt idx="2">
                    <c:v>III</c:v>
                  </c:pt>
                  <c:pt idx="3">
                    <c:v>IV</c:v>
                  </c:pt>
                  <c:pt idx="4">
                    <c:v>I</c:v>
                  </c:pt>
                  <c:pt idx="5">
                    <c:v>II</c:v>
                  </c:pt>
                  <c:pt idx="6">
                    <c:v>III</c:v>
                  </c:pt>
                  <c:pt idx="7">
                    <c:v>IV</c:v>
                  </c:pt>
                  <c:pt idx="8">
                    <c:v>I</c:v>
                  </c:pt>
                  <c:pt idx="9">
                    <c:v>II</c:v>
                  </c:pt>
                  <c:pt idx="10">
                    <c:v>III</c:v>
                  </c:pt>
                  <c:pt idx="11">
                    <c:v>IV</c:v>
                  </c:pt>
                  <c:pt idx="12">
                    <c:v>I</c:v>
                  </c:pt>
                  <c:pt idx="13">
                    <c:v>II</c:v>
                  </c:pt>
                  <c:pt idx="14">
                    <c:v>III</c:v>
                  </c:pt>
                  <c:pt idx="15">
                    <c:v>IV</c:v>
                  </c:pt>
                  <c:pt idx="16">
                    <c:v>I</c:v>
                  </c:pt>
                  <c:pt idx="17">
                    <c:v>II</c:v>
                  </c:pt>
                  <c:pt idx="18">
                    <c:v>III</c:v>
                  </c:pt>
                  <c:pt idx="19">
                    <c:v>IV</c:v>
                  </c:pt>
                </c:lvl>
                <c:lvl>
                  <c:pt idx="0">
                    <c:v>2009</c:v>
                  </c:pt>
                  <c:pt idx="4">
                    <c:v>2010</c:v>
                  </c:pt>
                  <c:pt idx="8">
                    <c:v>2011</c:v>
                  </c:pt>
                  <c:pt idx="12">
                    <c:v>2012</c:v>
                  </c:pt>
                  <c:pt idx="16">
                    <c:v>2013</c:v>
                  </c:pt>
                </c:lvl>
              </c:multiLvlStrCache>
            </c:multiLvlStrRef>
          </c:cat>
          <c:val>
            <c:numRef>
              <c:f>Sheet1!$F$2:$F$21</c:f>
              <c:numCache>
                <c:formatCode>#,##0.00</c:formatCode>
                <c:ptCount val="20"/>
                <c:pt idx="0">
                  <c:v>3.98</c:v>
                </c:pt>
                <c:pt idx="1">
                  <c:v>3.8499999999999988</c:v>
                </c:pt>
                <c:pt idx="2">
                  <c:v>3.65</c:v>
                </c:pt>
                <c:pt idx="3">
                  <c:v>3.24</c:v>
                </c:pt>
                <c:pt idx="4">
                  <c:v>3.29</c:v>
                </c:pt>
                <c:pt idx="5">
                  <c:v>4.08</c:v>
                </c:pt>
                <c:pt idx="6">
                  <c:v>3.7600000000000002</c:v>
                </c:pt>
                <c:pt idx="7">
                  <c:v>3.15</c:v>
                </c:pt>
                <c:pt idx="8">
                  <c:v>3.05</c:v>
                </c:pt>
                <c:pt idx="9">
                  <c:v>3.15</c:v>
                </c:pt>
                <c:pt idx="10">
                  <c:v>2.9699999999999998</c:v>
                </c:pt>
                <c:pt idx="11">
                  <c:v>2.65</c:v>
                </c:pt>
                <c:pt idx="12">
                  <c:v>2.67</c:v>
                </c:pt>
                <c:pt idx="13">
                  <c:v>2.7800000000000002</c:v>
                </c:pt>
                <c:pt idx="14">
                  <c:v>2.7</c:v>
                </c:pt>
                <c:pt idx="15">
                  <c:v>2.46</c:v>
                </c:pt>
                <c:pt idx="16">
                  <c:v>2.9899999999999998</c:v>
                </c:pt>
                <c:pt idx="17">
                  <c:v>2.82</c:v>
                </c:pt>
                <c:pt idx="18">
                  <c:v>2.73</c:v>
                </c:pt>
                <c:pt idx="19">
                  <c:v>2.61</c:v>
                </c:pt>
              </c:numCache>
            </c:numRef>
          </c:val>
        </c:ser>
        <c:marker val="1"/>
        <c:axId val="61632896"/>
        <c:axId val="61634432"/>
      </c:lineChart>
      <c:catAx>
        <c:axId val="61632896"/>
        <c:scaling>
          <c:orientation val="minMax"/>
        </c:scaling>
        <c:axPos val="b"/>
        <c:tickLblPos val="nextTo"/>
        <c:crossAx val="61634432"/>
        <c:crosses val="autoZero"/>
        <c:auto val="1"/>
        <c:lblAlgn val="ctr"/>
        <c:lblOffset val="100"/>
      </c:catAx>
      <c:valAx>
        <c:axId val="61634432"/>
        <c:scaling>
          <c:orientation val="minMax"/>
        </c:scaling>
        <c:axPos val="l"/>
        <c:majorGridlines/>
        <c:numFmt formatCode="#,##0.00" sourceLinked="1"/>
        <c:tickLblPos val="nextTo"/>
        <c:crossAx val="61632896"/>
        <c:crosses val="autoZero"/>
        <c:crossBetween val="between"/>
      </c:valAx>
    </c:plotArea>
    <c:legend>
      <c:legendPos val="r"/>
      <c:layout/>
    </c:legend>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773A04-D189-4EAC-BDB3-D34C0B75944B}" type="datetimeFigureOut">
              <a:rPr lang="en-US" smtClean="0"/>
              <a:pPr/>
              <a:t>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773A04-D189-4EAC-BDB3-D34C0B75944B}" type="datetimeFigureOut">
              <a:rPr lang="en-US" smtClean="0"/>
              <a:pPr/>
              <a:t>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773A04-D189-4EAC-BDB3-D34C0B75944B}" type="datetimeFigureOut">
              <a:rPr lang="en-US" smtClean="0"/>
              <a:pPr/>
              <a:t>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773A04-D189-4EAC-BDB3-D34C0B75944B}" type="datetimeFigureOut">
              <a:rPr lang="en-US" smtClean="0"/>
              <a:pPr/>
              <a:t>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73A04-D189-4EAC-BDB3-D34C0B75944B}" type="datetimeFigureOut">
              <a:rPr lang="en-US" smtClean="0"/>
              <a:pPr/>
              <a:t>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773A04-D189-4EAC-BDB3-D34C0B75944B}" type="datetimeFigureOut">
              <a:rPr lang="en-US" smtClean="0"/>
              <a:pPr/>
              <a:t>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773A04-D189-4EAC-BDB3-D34C0B75944B}" type="datetimeFigureOut">
              <a:rPr lang="en-US" smtClean="0"/>
              <a:pPr/>
              <a:t>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773A04-D189-4EAC-BDB3-D34C0B75944B}" type="datetimeFigureOut">
              <a:rPr lang="en-US" smtClean="0"/>
              <a:pPr/>
              <a:t>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773A04-D189-4EAC-BDB3-D34C0B75944B}" type="datetimeFigureOut">
              <a:rPr lang="en-US" smtClean="0"/>
              <a:pPr/>
              <a:t>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773A04-D189-4EAC-BDB3-D34C0B75944B}" type="datetimeFigureOut">
              <a:rPr lang="en-US" smtClean="0"/>
              <a:pPr/>
              <a:t>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773A04-D189-4EAC-BDB3-D34C0B75944B}" type="datetimeFigureOut">
              <a:rPr lang="en-US" smtClean="0"/>
              <a:pPr/>
              <a:t>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1BDB2C-97A0-44AF-AB60-E83110B364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73A04-D189-4EAC-BDB3-D34C0B75944B}" type="datetimeFigureOut">
              <a:rPr lang="en-US" smtClean="0"/>
              <a:pPr/>
              <a:t>2/3/2015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BDB2C-97A0-44AF-AB60-E83110B364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536575"/>
          </a:xfrm>
        </p:spPr>
        <p:txBody>
          <a:bodyPr>
            <a:noAutofit/>
          </a:bodyPr>
          <a:lstStyle/>
          <a:p>
            <a:r>
              <a:rPr lang="en-US" sz="2600" dirty="0">
                <a:latin typeface="+mn-lt"/>
                <a:cs typeface="Times New Roman" pitchFamily="18" charset="0"/>
              </a:rPr>
              <a:t>PENGARUH KUALITAS AKTIVA PRODUKTIF (KAP) DAN </a:t>
            </a:r>
            <a:r>
              <a:rPr lang="en-US" sz="2600" i="1" dirty="0">
                <a:latin typeface="+mn-lt"/>
                <a:cs typeface="Times New Roman" pitchFamily="18" charset="0"/>
              </a:rPr>
              <a:t>LOAN TO DEPOSIT RATIO </a:t>
            </a:r>
            <a:r>
              <a:rPr lang="en-US" sz="2600" dirty="0">
                <a:latin typeface="+mn-lt"/>
                <a:cs typeface="Times New Roman" pitchFamily="18" charset="0"/>
              </a:rPr>
              <a:t>(LDR) TERHADAP PROFITABILITAS (ROA) PADA PT. BANK BJB, TBK PERIODE 2009-2013</a:t>
            </a:r>
            <a:r>
              <a:rPr lang="en-US" sz="2600" dirty="0">
                <a:latin typeface="Times New Roman" pitchFamily="18" charset="0"/>
                <a:cs typeface="Times New Roman" pitchFamily="18" charset="0"/>
              </a:rPr>
              <a:t/>
            </a:r>
            <a:br>
              <a:rPr lang="en-US" sz="2600" dirty="0">
                <a:latin typeface="Times New Roman" pitchFamily="18" charset="0"/>
                <a:cs typeface="Times New Roman" pitchFamily="18" charset="0"/>
              </a:rPr>
            </a:br>
            <a:endParaRPr lang="en-US" sz="2600" dirty="0">
              <a:latin typeface="Times New Roman" pitchFamily="18" charset="0"/>
              <a:cs typeface="Times New Roman" pitchFamily="18" charset="0"/>
            </a:endParaRPr>
          </a:p>
        </p:txBody>
      </p:sp>
      <p:sp>
        <p:nvSpPr>
          <p:cNvPr id="3" name="Subtitle 2"/>
          <p:cNvSpPr>
            <a:spLocks noGrp="1"/>
          </p:cNvSpPr>
          <p:nvPr>
            <p:ph type="subTitle" idx="1"/>
          </p:nvPr>
        </p:nvSpPr>
        <p:spPr>
          <a:xfrm>
            <a:off x="914400" y="3200400"/>
            <a:ext cx="7239000" cy="3124200"/>
          </a:xfrm>
        </p:spPr>
        <p:txBody>
          <a:bodyPr>
            <a:normAutofit fontScale="92500" lnSpcReduction="10000"/>
          </a:bodyPr>
          <a:lstStyle/>
          <a:p>
            <a:r>
              <a:rPr lang="en-US" sz="2800" dirty="0" smtClean="0">
                <a:solidFill>
                  <a:schemeClr val="tx1"/>
                </a:solidFill>
                <a:cs typeface="Times New Roman" pitchFamily="18" charset="0"/>
              </a:rPr>
              <a:t>SUCI APRIANTI</a:t>
            </a:r>
          </a:p>
          <a:p>
            <a:r>
              <a:rPr lang="en-US" sz="2800" dirty="0" smtClean="0">
                <a:solidFill>
                  <a:schemeClr val="tx1"/>
                </a:solidFill>
                <a:cs typeface="Times New Roman" pitchFamily="18" charset="0"/>
              </a:rPr>
              <a:t>A10110075</a:t>
            </a:r>
          </a:p>
          <a:p>
            <a:endParaRPr lang="en-US" sz="2800" dirty="0" smtClean="0">
              <a:solidFill>
                <a:schemeClr val="tx1"/>
              </a:solidFill>
              <a:cs typeface="Times New Roman" pitchFamily="18" charset="0"/>
            </a:endParaRPr>
          </a:p>
          <a:p>
            <a:endParaRPr lang="en-US" sz="2800" dirty="0" smtClean="0">
              <a:solidFill>
                <a:schemeClr val="tx1"/>
              </a:solidFill>
              <a:cs typeface="Times New Roman" pitchFamily="18" charset="0"/>
            </a:endParaRPr>
          </a:p>
          <a:p>
            <a:r>
              <a:rPr lang="en-US" sz="2800" dirty="0" smtClean="0">
                <a:solidFill>
                  <a:schemeClr val="tx1"/>
                </a:solidFill>
                <a:cs typeface="Times New Roman" pitchFamily="18" charset="0"/>
              </a:rPr>
              <a:t>SEKOLAH TINGGI ILMU EKONOMI (STIE) EKUITAS</a:t>
            </a:r>
          </a:p>
          <a:p>
            <a:r>
              <a:rPr lang="en-US" sz="2800" dirty="0" smtClean="0">
                <a:solidFill>
                  <a:schemeClr val="tx1"/>
                </a:solidFill>
                <a:cs typeface="Times New Roman" pitchFamily="18" charset="0"/>
              </a:rPr>
              <a:t>BANDUNG</a:t>
            </a:r>
          </a:p>
          <a:p>
            <a:r>
              <a:rPr lang="en-US" sz="2800" dirty="0" smtClean="0">
                <a:solidFill>
                  <a:schemeClr val="tx1"/>
                </a:solidFill>
                <a:cs typeface="Times New Roman" pitchFamily="18" charset="0"/>
              </a:rPr>
              <a:t>2015</a:t>
            </a:r>
            <a:endParaRPr lang="en-US" sz="2800" dirty="0">
              <a:solidFill>
                <a:schemeClr val="tx1"/>
              </a:solidFill>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762000" y="304800"/>
            <a:ext cx="33528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4.9</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Regresi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Linier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Berganda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nvGraphicFramePr>
        <p:xfrm>
          <a:off x="228599" y="838201"/>
          <a:ext cx="4343401" cy="2057401"/>
        </p:xfrm>
        <a:graphic>
          <a:graphicData uri="http://schemas.openxmlformats.org/drawingml/2006/table">
            <a:tbl>
              <a:tblPr/>
              <a:tblGrid>
                <a:gridCol w="645877"/>
                <a:gridCol w="645877"/>
                <a:gridCol w="645877"/>
                <a:gridCol w="712892"/>
                <a:gridCol w="712892"/>
                <a:gridCol w="489993"/>
                <a:gridCol w="489993"/>
              </a:tblGrid>
              <a:tr h="209939">
                <a:tc gridSpan="7">
                  <a:txBody>
                    <a:bodyPr/>
                    <a:lstStyle/>
                    <a:p>
                      <a:pPr marL="38100" marR="38100" algn="ctr">
                        <a:lnSpc>
                          <a:spcPts val="1600"/>
                        </a:lnSpc>
                        <a:spcBef>
                          <a:spcPts val="0"/>
                        </a:spcBef>
                        <a:spcAft>
                          <a:spcPts val="0"/>
                        </a:spcAft>
                      </a:pPr>
                      <a:r>
                        <a:rPr lang="en-US" sz="900" b="1" dirty="0" err="1">
                          <a:solidFill>
                            <a:srgbClr val="000000"/>
                          </a:solidFill>
                          <a:latin typeface="Arial"/>
                          <a:ea typeface="Calibri"/>
                          <a:cs typeface="Times New Roman"/>
                        </a:rPr>
                        <a:t>Coefficients</a:t>
                      </a:r>
                      <a:r>
                        <a:rPr lang="en-US" sz="900" b="1" baseline="30000" dirty="0" err="1">
                          <a:solidFill>
                            <a:srgbClr val="000000"/>
                          </a:solidFill>
                          <a:latin typeface="Arial"/>
                          <a:ea typeface="Calibri"/>
                          <a:cs typeface="Times New Roman"/>
                        </a:rPr>
                        <a:t>a</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29816">
                <a:tc rowSpan="2"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Model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Unstandardized Coefficients</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Standardized Coefficients</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t</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Sig.</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09939">
                <a:tc gridSpan="2" vMerge="1">
                  <a:txBody>
                    <a:bodyPr/>
                    <a:lstStyle/>
                    <a:p>
                      <a:endParaRPr lang="en-US"/>
                    </a:p>
                  </a:txBody>
                  <a:tcPr/>
                </a:tc>
                <a:tc hMerge="1" v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Std. Error</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Beta</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tr>
              <a:tr h="377890">
                <a:tc rowSpan="3">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(Constant)</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3.914</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4.776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09939">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KAP</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-.448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-.549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-2.581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209939">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LDR</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.028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.603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1.741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.132</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209939">
                <a:tc gridSpan="7">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a. Dependent Variable: ROA</a:t>
                      </a:r>
                      <a:endParaRPr lang="en-US" sz="1200" dirty="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pic>
        <p:nvPicPr>
          <p:cNvPr id="29698"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457200"/>
            <a:ext cx="76200" cy="361950"/>
          </a:xfrm>
          <a:prstGeom prst="rect">
            <a:avLst/>
          </a:prstGeom>
          <a:noFill/>
        </p:spPr>
      </p:pic>
      <p:sp>
        <p:nvSpPr>
          <p:cNvPr id="29700" name="Rectangle 4"/>
          <p:cNvSpPr>
            <a:spLocks noChangeArrowheads="1"/>
          </p:cNvSpPr>
          <p:nvPr/>
        </p:nvSpPr>
        <p:spPr bwMode="auto">
          <a:xfrm>
            <a:off x="4572000" y="381000"/>
            <a:ext cx="41148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4.10</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Koefisien</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Korelasi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dan</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Koefisien</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Determinasi</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 name="Table 9"/>
          <p:cNvGraphicFramePr>
            <a:graphicFrameLocks noGrp="1"/>
          </p:cNvGraphicFramePr>
          <p:nvPr/>
        </p:nvGraphicFramePr>
        <p:xfrm>
          <a:off x="5257800" y="914400"/>
          <a:ext cx="3295651" cy="1600200"/>
        </p:xfrm>
        <a:graphic>
          <a:graphicData uri="http://schemas.openxmlformats.org/drawingml/2006/table">
            <a:tbl>
              <a:tblPr/>
              <a:tblGrid>
                <a:gridCol w="245759"/>
                <a:gridCol w="613627"/>
                <a:gridCol w="650725"/>
                <a:gridCol w="892770"/>
                <a:gridCol w="892770"/>
              </a:tblGrid>
              <a:tr h="320040">
                <a:tc gridSpan="5">
                  <a:txBody>
                    <a:bodyPr/>
                    <a:lstStyle/>
                    <a:p>
                      <a:pPr marL="38100" marR="38100" algn="ctr">
                        <a:lnSpc>
                          <a:spcPts val="1600"/>
                        </a:lnSpc>
                        <a:spcBef>
                          <a:spcPts val="0"/>
                        </a:spcBef>
                        <a:spcAft>
                          <a:spcPts val="0"/>
                        </a:spcAft>
                      </a:pPr>
                      <a:r>
                        <a:rPr lang="en-US" sz="900" b="1" dirty="0">
                          <a:solidFill>
                            <a:srgbClr val="000000"/>
                          </a:solidFill>
                          <a:latin typeface="Arial"/>
                          <a:ea typeface="Calibri"/>
                          <a:cs typeface="Times New Roman"/>
                        </a:rPr>
                        <a:t>Model Summary</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4008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Model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R</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R Square</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Adjusted R Square</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Std. Error of the Estimate</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32004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.548</a:t>
                      </a:r>
                      <a:r>
                        <a:rPr lang="en-US" sz="900" baseline="30000">
                          <a:solidFill>
                            <a:srgbClr val="000000"/>
                          </a:solidFill>
                          <a:latin typeface="Arial"/>
                          <a:ea typeface="Calibri"/>
                          <a:cs typeface="Times New Roman"/>
                        </a:rPr>
                        <a:t>a</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.301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.4361608</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320040">
                <a:tc gridSpan="5">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a. Predictors: (Constant), LDR, KAP</a:t>
                      </a:r>
                      <a:endParaRPr lang="en-US" sz="1200" dirty="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9702" name="Rectangle 6"/>
          <p:cNvSpPr>
            <a:spLocks noChangeArrowheads="1"/>
          </p:cNvSpPr>
          <p:nvPr/>
        </p:nvSpPr>
        <p:spPr bwMode="auto">
          <a:xfrm>
            <a:off x="685800" y="3200400"/>
            <a:ext cx="33528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4.12</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nvGraphicFramePr>
        <p:xfrm>
          <a:off x="228600" y="3733800"/>
          <a:ext cx="4343399" cy="2140525"/>
        </p:xfrm>
        <a:graphic>
          <a:graphicData uri="http://schemas.openxmlformats.org/drawingml/2006/table">
            <a:tbl>
              <a:tblPr/>
              <a:tblGrid>
                <a:gridCol w="645877"/>
                <a:gridCol w="645877"/>
                <a:gridCol w="645877"/>
                <a:gridCol w="712892"/>
                <a:gridCol w="712892"/>
                <a:gridCol w="489992"/>
                <a:gridCol w="489992"/>
              </a:tblGrid>
              <a:tr h="225136">
                <a:tc gridSpan="7">
                  <a:txBody>
                    <a:bodyPr/>
                    <a:lstStyle/>
                    <a:p>
                      <a:pPr marL="38100" marR="38100" algn="ctr">
                        <a:lnSpc>
                          <a:spcPts val="1600"/>
                        </a:lnSpc>
                        <a:spcBef>
                          <a:spcPts val="0"/>
                        </a:spcBef>
                        <a:spcAft>
                          <a:spcPts val="0"/>
                        </a:spcAft>
                      </a:pPr>
                      <a:r>
                        <a:rPr lang="en-US" sz="900" b="1" dirty="0" err="1">
                          <a:solidFill>
                            <a:srgbClr val="000000"/>
                          </a:solidFill>
                          <a:latin typeface="Arial"/>
                          <a:ea typeface="Calibri"/>
                          <a:cs typeface="Times New Roman"/>
                        </a:rPr>
                        <a:t>Coefficients</a:t>
                      </a:r>
                      <a:r>
                        <a:rPr lang="en-US" sz="900" b="1" baseline="30000" dirty="0" err="1">
                          <a:solidFill>
                            <a:srgbClr val="000000"/>
                          </a:solidFill>
                          <a:latin typeface="Arial"/>
                          <a:ea typeface="Calibri"/>
                          <a:cs typeface="Times New Roman"/>
                        </a:rPr>
                        <a:t>a</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0273">
                <a:tc rowSpan="2"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Model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Unstandardized Coefficients</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Standardized Coefficients</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t</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Sig.</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5136">
                <a:tc gridSpan="2" vMerge="1">
                  <a:txBody>
                    <a:bodyPr/>
                    <a:lstStyle/>
                    <a:p>
                      <a:endParaRPr lang="en-US"/>
                    </a:p>
                  </a:txBody>
                  <a:tcPr/>
                </a:tc>
                <a:tc hMerge="1" v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Std. Error</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Beta</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tr>
              <a:tr h="405245">
                <a:tc rowSpan="3">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(Constant)</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3.914</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4.776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25136">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KAP</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-.448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-.549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-2.581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225136">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LDR</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.028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.603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1.741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.132</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225136">
                <a:tc gridSpan="7">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a. Dependent Variable: ROA</a:t>
                      </a:r>
                      <a:endParaRPr lang="en-US" sz="1200" dirty="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9703" name="Rectangle 7"/>
          <p:cNvSpPr>
            <a:spLocks noChangeArrowheads="1"/>
          </p:cNvSpPr>
          <p:nvPr/>
        </p:nvSpPr>
        <p:spPr bwMode="auto">
          <a:xfrm>
            <a:off x="5181600" y="3276600"/>
            <a:ext cx="32004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4.13</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4" name="Table 13"/>
          <p:cNvGraphicFramePr>
            <a:graphicFrameLocks noGrp="1"/>
          </p:cNvGraphicFramePr>
          <p:nvPr/>
        </p:nvGraphicFramePr>
        <p:xfrm>
          <a:off x="4800600" y="3764280"/>
          <a:ext cx="4114799" cy="1950720"/>
        </p:xfrm>
        <a:graphic>
          <a:graphicData uri="http://schemas.openxmlformats.org/drawingml/2006/table">
            <a:tbl>
              <a:tblPr/>
              <a:tblGrid>
                <a:gridCol w="579865"/>
                <a:gridCol w="670796"/>
                <a:gridCol w="670796"/>
                <a:gridCol w="635612"/>
                <a:gridCol w="635612"/>
                <a:gridCol w="461059"/>
                <a:gridCol w="461059"/>
              </a:tblGrid>
              <a:tr h="0">
                <a:tc gridSpan="7">
                  <a:txBody>
                    <a:bodyPr/>
                    <a:lstStyle/>
                    <a:p>
                      <a:pPr marL="38100" marR="38100" algn="ctr">
                        <a:lnSpc>
                          <a:spcPts val="1600"/>
                        </a:lnSpc>
                        <a:spcBef>
                          <a:spcPts val="0"/>
                        </a:spcBef>
                        <a:spcAft>
                          <a:spcPts val="0"/>
                        </a:spcAft>
                      </a:pPr>
                      <a:r>
                        <a:rPr lang="en-US" sz="900" b="1" dirty="0" err="1">
                          <a:solidFill>
                            <a:srgbClr val="000000"/>
                          </a:solidFill>
                          <a:latin typeface="Arial"/>
                          <a:ea typeface="Calibri"/>
                          <a:cs typeface="Times New Roman"/>
                        </a:rPr>
                        <a:t>ANOVA</a:t>
                      </a:r>
                      <a:r>
                        <a:rPr lang="en-US" sz="900" b="1" baseline="30000" dirty="0" err="1">
                          <a:solidFill>
                            <a:srgbClr val="000000"/>
                          </a:solidFill>
                          <a:latin typeface="Arial"/>
                          <a:ea typeface="Calibri"/>
                          <a:cs typeface="Times New Roman"/>
                        </a:rPr>
                        <a:t>a</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Model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Sum of Squares</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df</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Mean Square</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F</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Sig.</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0">
                <a:tc rowSpan="3">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Regression</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1.392</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.696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3.657</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.048</a:t>
                      </a:r>
                      <a:r>
                        <a:rPr lang="en-US" sz="900" baseline="30000">
                          <a:solidFill>
                            <a:srgbClr val="000000"/>
                          </a:solidFill>
                          <a:latin typeface="Arial"/>
                          <a:ea typeface="Calibri"/>
                          <a:cs typeface="Times New Roman"/>
                        </a:rPr>
                        <a:t>b</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r>
              <a:tr h="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Residual</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3.234</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.190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Total</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dirty="0">
                          <a:solidFill>
                            <a:srgbClr val="000000"/>
                          </a:solidFill>
                          <a:latin typeface="Arial"/>
                          <a:ea typeface="Calibri"/>
                          <a:cs typeface="Times New Roman"/>
                        </a:rPr>
                        <a:t>4.626</a:t>
                      </a:r>
                      <a:endParaRPr lang="en-US" sz="1200" dirty="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0">
                <a:tc gridSpan="7">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a. Dependent Variable: ROA</a:t>
                      </a:r>
                      <a:endParaRPr lang="en-US" sz="1200" dirty="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7">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b. Predictors: (Constant), LDR, KAP</a:t>
                      </a:r>
                      <a:endParaRPr lang="en-US" sz="1200" dirty="0">
                        <a:latin typeface="Times New Roman"/>
                        <a:ea typeface="Calibri"/>
                        <a:cs typeface="Times New Roman"/>
                      </a:endParaRPr>
                    </a:p>
                  </a:txBody>
                  <a:tcPr marL="0" marR="0" marT="0" marB="0">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err="1" smtClean="0"/>
              <a:t>Kesimpulan</a:t>
            </a:r>
            <a:endParaRPr lang="en-US" dirty="0"/>
          </a:p>
        </p:txBody>
      </p:sp>
      <p:sp>
        <p:nvSpPr>
          <p:cNvPr id="3" name="Content Placeholder 2"/>
          <p:cNvSpPr>
            <a:spLocks noGrp="1"/>
          </p:cNvSpPr>
          <p:nvPr>
            <p:ph idx="1"/>
          </p:nvPr>
        </p:nvSpPr>
        <p:spPr>
          <a:xfrm>
            <a:off x="457200" y="1066800"/>
            <a:ext cx="8229600" cy="5486400"/>
          </a:xfrm>
        </p:spPr>
        <p:txBody>
          <a:bodyPr>
            <a:noAutofit/>
          </a:bodyPr>
          <a:lstStyle/>
          <a:p>
            <a:pPr marL="344488" lvl="0" indent="-344488">
              <a:buAutoNum type="arabicPeriod"/>
            </a:pPr>
            <a:r>
              <a:rPr lang="en-US" sz="1600" dirty="0" err="1" smtClean="0"/>
              <a:t>Perkembangan</a:t>
            </a:r>
            <a:r>
              <a:rPr lang="en-US" sz="1600" dirty="0" smtClean="0"/>
              <a:t> </a:t>
            </a:r>
            <a:r>
              <a:rPr lang="en-US" sz="1600" dirty="0" err="1" smtClean="0"/>
              <a:t>Kualitas</a:t>
            </a:r>
            <a:r>
              <a:rPr lang="en-US" sz="1600" dirty="0" smtClean="0"/>
              <a:t> </a:t>
            </a:r>
            <a:r>
              <a:rPr lang="en-US" sz="1600" dirty="0" err="1" smtClean="0"/>
              <a:t>Aktiva</a:t>
            </a:r>
            <a:r>
              <a:rPr lang="en-US" sz="1600" dirty="0" smtClean="0"/>
              <a:t> </a:t>
            </a:r>
            <a:r>
              <a:rPr lang="en-US" sz="1600" dirty="0" err="1" smtClean="0"/>
              <a:t>Produktif</a:t>
            </a:r>
            <a:r>
              <a:rPr lang="en-US" sz="1600" dirty="0" smtClean="0"/>
              <a:t> (KAP) PT. Bank </a:t>
            </a:r>
            <a:r>
              <a:rPr lang="en-US" sz="1600" dirty="0" err="1" smtClean="0"/>
              <a:t>Bjb</a:t>
            </a:r>
            <a:r>
              <a:rPr lang="en-US" sz="1600" dirty="0" smtClean="0"/>
              <a:t>, </a:t>
            </a:r>
            <a:r>
              <a:rPr lang="en-US" sz="1600" dirty="0" err="1" smtClean="0"/>
              <a:t>Tbk</a:t>
            </a:r>
            <a:r>
              <a:rPr lang="en-US" sz="1600" dirty="0" smtClean="0"/>
              <a:t>  </a:t>
            </a:r>
            <a:r>
              <a:rPr lang="en-US" sz="1600" dirty="0" err="1" smtClean="0"/>
              <a:t>periode</a:t>
            </a:r>
            <a:r>
              <a:rPr lang="en-US" sz="1600" dirty="0" smtClean="0"/>
              <a:t> 2009-2013 </a:t>
            </a:r>
            <a:r>
              <a:rPr lang="en-US" sz="1600" dirty="0" err="1" smtClean="0"/>
              <a:t>mengalami</a:t>
            </a:r>
            <a:r>
              <a:rPr lang="en-US" sz="1600" dirty="0" smtClean="0"/>
              <a:t> </a:t>
            </a:r>
            <a:r>
              <a:rPr lang="en-US" sz="1600" dirty="0" err="1" smtClean="0"/>
              <a:t>fluktuasi</a:t>
            </a:r>
            <a:r>
              <a:rPr lang="en-US" sz="1600" dirty="0" smtClean="0"/>
              <a:t> </a:t>
            </a:r>
            <a:r>
              <a:rPr lang="en-US" sz="1600" dirty="0" err="1" smtClean="0"/>
              <a:t>atau</a:t>
            </a:r>
            <a:r>
              <a:rPr lang="en-US" sz="1600" dirty="0" smtClean="0"/>
              <a:t> </a:t>
            </a:r>
            <a:r>
              <a:rPr lang="en-US" sz="1600" dirty="0" err="1" smtClean="0"/>
              <a:t>terdapat</a:t>
            </a:r>
            <a:r>
              <a:rPr lang="en-US" sz="1600" dirty="0" smtClean="0"/>
              <a:t> </a:t>
            </a:r>
            <a:r>
              <a:rPr lang="en-US" sz="1600" dirty="0" err="1" smtClean="0"/>
              <a:t>peningkatan</a:t>
            </a:r>
            <a:r>
              <a:rPr lang="en-US" sz="1600" dirty="0" smtClean="0"/>
              <a:t> </a:t>
            </a:r>
            <a:r>
              <a:rPr lang="en-US" sz="1600" dirty="0" err="1" smtClean="0"/>
              <a:t>dan</a:t>
            </a:r>
            <a:r>
              <a:rPr lang="en-US" sz="1600" dirty="0" smtClean="0"/>
              <a:t> </a:t>
            </a:r>
            <a:r>
              <a:rPr lang="en-US" sz="1600" dirty="0" err="1" smtClean="0"/>
              <a:t>penurunan</a:t>
            </a:r>
            <a:r>
              <a:rPr lang="en-US" sz="1600" dirty="0" smtClean="0"/>
              <a:t> </a:t>
            </a:r>
            <a:r>
              <a:rPr lang="en-US" sz="1600" dirty="0" err="1" smtClean="0"/>
              <a:t>pada</a:t>
            </a:r>
            <a:r>
              <a:rPr lang="en-US" sz="1600" dirty="0" smtClean="0"/>
              <a:t> </a:t>
            </a:r>
            <a:r>
              <a:rPr lang="en-US" sz="1600" dirty="0" err="1" smtClean="0"/>
              <a:t>setiap</a:t>
            </a:r>
            <a:r>
              <a:rPr lang="en-US" sz="1600" dirty="0" smtClean="0"/>
              <a:t> </a:t>
            </a:r>
            <a:r>
              <a:rPr lang="en-US" sz="1600" dirty="0" err="1" smtClean="0"/>
              <a:t>triwulannya</a:t>
            </a:r>
            <a:r>
              <a:rPr lang="en-US" sz="1600" dirty="0" smtClean="0"/>
              <a:t> </a:t>
            </a:r>
            <a:r>
              <a:rPr lang="en-US" sz="1600" dirty="0" err="1" smtClean="0"/>
              <a:t>namun</a:t>
            </a:r>
            <a:r>
              <a:rPr lang="en-US" sz="1600" dirty="0" smtClean="0"/>
              <a:t> </a:t>
            </a:r>
            <a:r>
              <a:rPr lang="en-US" sz="1600" dirty="0" err="1" smtClean="0"/>
              <a:t>cenderung</a:t>
            </a:r>
            <a:r>
              <a:rPr lang="en-US" sz="1600" dirty="0" smtClean="0"/>
              <a:t> </a:t>
            </a:r>
            <a:r>
              <a:rPr lang="en-US" sz="1600" dirty="0" err="1" smtClean="0"/>
              <a:t>mengalami</a:t>
            </a:r>
            <a:r>
              <a:rPr lang="en-US" sz="1600" dirty="0" smtClean="0"/>
              <a:t> </a:t>
            </a:r>
            <a:r>
              <a:rPr lang="en-US" sz="1600" dirty="0" err="1" smtClean="0"/>
              <a:t>peningkatan</a:t>
            </a:r>
            <a:r>
              <a:rPr lang="en-US" sz="1600" dirty="0" smtClean="0"/>
              <a:t> </a:t>
            </a:r>
            <a:r>
              <a:rPr lang="en-US" sz="1600" dirty="0" err="1" smtClean="0"/>
              <a:t>setiap</a:t>
            </a:r>
            <a:r>
              <a:rPr lang="en-US" sz="1600" dirty="0" smtClean="0"/>
              <a:t> </a:t>
            </a:r>
            <a:r>
              <a:rPr lang="en-US" sz="1600" dirty="0" err="1" smtClean="0"/>
              <a:t>tahunnya</a:t>
            </a:r>
            <a:r>
              <a:rPr lang="en-US" sz="1600" dirty="0" smtClean="0"/>
              <a:t>. Rata-rata </a:t>
            </a:r>
            <a:r>
              <a:rPr lang="en-US" sz="1600" dirty="0" err="1" smtClean="0"/>
              <a:t>rasio</a:t>
            </a:r>
            <a:r>
              <a:rPr lang="en-US" sz="1600" dirty="0" smtClean="0"/>
              <a:t> </a:t>
            </a:r>
            <a:r>
              <a:rPr lang="en-US" sz="1600" dirty="0" err="1" smtClean="0"/>
              <a:t>Kualitas</a:t>
            </a:r>
            <a:r>
              <a:rPr lang="en-US" sz="1600" dirty="0" smtClean="0"/>
              <a:t> </a:t>
            </a:r>
            <a:r>
              <a:rPr lang="en-US" sz="1600" dirty="0" err="1" smtClean="0"/>
              <a:t>Aktiva</a:t>
            </a:r>
            <a:r>
              <a:rPr lang="en-US" sz="1600" dirty="0" smtClean="0"/>
              <a:t> </a:t>
            </a:r>
            <a:r>
              <a:rPr lang="en-US" sz="1600" dirty="0" err="1" smtClean="0"/>
              <a:t>Produktif</a:t>
            </a:r>
            <a:r>
              <a:rPr lang="en-US" sz="1600" dirty="0" smtClean="0"/>
              <a:t> (KAP) </a:t>
            </a:r>
            <a:r>
              <a:rPr lang="en-US" sz="1600" dirty="0" err="1" smtClean="0"/>
              <a:t>selama</a:t>
            </a:r>
            <a:r>
              <a:rPr lang="en-US" sz="1600" dirty="0" smtClean="0"/>
              <a:t> </a:t>
            </a:r>
            <a:r>
              <a:rPr lang="en-US" sz="1600" dirty="0" err="1" smtClean="0"/>
              <a:t>periode</a:t>
            </a:r>
            <a:r>
              <a:rPr lang="en-US" sz="1600" dirty="0" smtClean="0"/>
              <a:t> 2009-2013 </a:t>
            </a:r>
            <a:r>
              <a:rPr lang="en-US" sz="1600" dirty="0" err="1" smtClean="0"/>
              <a:t>adalah</a:t>
            </a:r>
            <a:r>
              <a:rPr lang="en-US" sz="1600" dirty="0" smtClean="0"/>
              <a:t> 1,77% yang </a:t>
            </a:r>
            <a:r>
              <a:rPr lang="en-US" sz="1600" dirty="0" err="1" smtClean="0"/>
              <a:t>menunjukkan</a:t>
            </a:r>
            <a:r>
              <a:rPr lang="en-US" sz="1600" dirty="0" smtClean="0"/>
              <a:t> </a:t>
            </a:r>
            <a:r>
              <a:rPr lang="en-US" sz="1600" dirty="0" err="1" smtClean="0"/>
              <a:t>nilai</a:t>
            </a:r>
            <a:r>
              <a:rPr lang="en-US" sz="1600" dirty="0" smtClean="0"/>
              <a:t> KAP Bank </a:t>
            </a:r>
            <a:r>
              <a:rPr lang="en-US" sz="1600" dirty="0" err="1" smtClean="0"/>
              <a:t>Bjb</a:t>
            </a:r>
            <a:r>
              <a:rPr lang="en-US" sz="1600" dirty="0" smtClean="0"/>
              <a:t> </a:t>
            </a:r>
            <a:r>
              <a:rPr lang="en-US" sz="1600" dirty="0" err="1" smtClean="0"/>
              <a:t>sehat</a:t>
            </a:r>
            <a:r>
              <a:rPr lang="en-US" sz="1600" dirty="0" smtClean="0"/>
              <a:t> </a:t>
            </a:r>
            <a:r>
              <a:rPr lang="en-US" sz="1600" dirty="0" err="1" smtClean="0"/>
              <a:t>di</a:t>
            </a:r>
            <a:r>
              <a:rPr lang="en-US" sz="1600" dirty="0" smtClean="0"/>
              <a:t> </a:t>
            </a:r>
            <a:r>
              <a:rPr lang="en-US" sz="1600" dirty="0" err="1" smtClean="0"/>
              <a:t>lihat</a:t>
            </a:r>
            <a:r>
              <a:rPr lang="en-US" sz="1600" dirty="0" smtClean="0"/>
              <a:t> </a:t>
            </a:r>
            <a:r>
              <a:rPr lang="en-US" sz="1600" dirty="0" err="1" smtClean="0"/>
              <a:t>dalam</a:t>
            </a:r>
            <a:r>
              <a:rPr lang="en-US" sz="1600" dirty="0" smtClean="0"/>
              <a:t> </a:t>
            </a:r>
            <a:r>
              <a:rPr lang="en-US" sz="1600" dirty="0" err="1" smtClean="0"/>
              <a:t>bagan</a:t>
            </a:r>
            <a:r>
              <a:rPr lang="en-US" sz="1600" dirty="0" smtClean="0"/>
              <a:t> </a:t>
            </a:r>
            <a:r>
              <a:rPr lang="en-US" sz="1600" dirty="0" err="1" smtClean="0"/>
              <a:t>Kriteria</a:t>
            </a:r>
            <a:r>
              <a:rPr lang="en-US" sz="1600" dirty="0" smtClean="0"/>
              <a:t> </a:t>
            </a:r>
            <a:r>
              <a:rPr lang="en-US" sz="1600" dirty="0" err="1" smtClean="0"/>
              <a:t>Kesehatan</a:t>
            </a:r>
            <a:r>
              <a:rPr lang="en-US" sz="1600" dirty="0" smtClean="0"/>
              <a:t> </a:t>
            </a:r>
            <a:r>
              <a:rPr lang="en-US" sz="1600" dirty="0" err="1" smtClean="0"/>
              <a:t>Aktiva</a:t>
            </a:r>
            <a:r>
              <a:rPr lang="en-US" sz="1600" dirty="0" smtClean="0"/>
              <a:t> </a:t>
            </a:r>
            <a:r>
              <a:rPr lang="en-US" sz="1600" dirty="0" err="1" smtClean="0"/>
              <a:t>Produktif</a:t>
            </a:r>
            <a:r>
              <a:rPr lang="en-US" sz="1600" dirty="0" smtClean="0"/>
              <a:t> </a:t>
            </a:r>
            <a:r>
              <a:rPr lang="en-US" sz="1600" dirty="0" err="1" smtClean="0"/>
              <a:t>menurut</a:t>
            </a:r>
            <a:r>
              <a:rPr lang="en-US" sz="1600" dirty="0" smtClean="0"/>
              <a:t> </a:t>
            </a:r>
            <a:r>
              <a:rPr lang="en-US" sz="1600" dirty="0" err="1" smtClean="0"/>
              <a:t>Peraturan</a:t>
            </a:r>
            <a:r>
              <a:rPr lang="en-US" sz="1600" dirty="0" smtClean="0"/>
              <a:t> Bank Indonesia No. 13/1/PBI/2011.</a:t>
            </a:r>
          </a:p>
          <a:p>
            <a:pPr marL="344488" lvl="0" indent="-344488">
              <a:buAutoNum type="arabicPeriod"/>
            </a:pPr>
            <a:r>
              <a:rPr lang="en-US" sz="1600" dirty="0" err="1" smtClean="0"/>
              <a:t>Perkembangan</a:t>
            </a:r>
            <a:r>
              <a:rPr lang="en-US" sz="1600" i="1" dirty="0" smtClean="0"/>
              <a:t> Loan to Deposit Ratio</a:t>
            </a:r>
            <a:r>
              <a:rPr lang="en-US" sz="1600" dirty="0" smtClean="0"/>
              <a:t> (LDR) Bank </a:t>
            </a:r>
            <a:r>
              <a:rPr lang="en-US" sz="1600" dirty="0" err="1" smtClean="0"/>
              <a:t>Bjb</a:t>
            </a:r>
            <a:r>
              <a:rPr lang="en-US" sz="1600" dirty="0" smtClean="0"/>
              <a:t> </a:t>
            </a:r>
            <a:r>
              <a:rPr lang="en-US" sz="1600" dirty="0" err="1" smtClean="0"/>
              <a:t>periode</a:t>
            </a:r>
            <a:r>
              <a:rPr lang="en-US" sz="1600" dirty="0" smtClean="0"/>
              <a:t> 2009-2013 </a:t>
            </a:r>
            <a:r>
              <a:rPr lang="en-US" sz="1600" dirty="0" err="1" smtClean="0"/>
              <a:t>mengalami</a:t>
            </a:r>
            <a:r>
              <a:rPr lang="en-US" sz="1600" dirty="0" smtClean="0"/>
              <a:t> </a:t>
            </a:r>
            <a:r>
              <a:rPr lang="en-US" sz="1600" dirty="0" err="1" smtClean="0"/>
              <a:t>fluktuasi</a:t>
            </a:r>
            <a:r>
              <a:rPr lang="en-US" sz="1600" dirty="0" smtClean="0"/>
              <a:t> </a:t>
            </a:r>
            <a:r>
              <a:rPr lang="en-US" sz="1600" dirty="0" err="1" smtClean="0"/>
              <a:t>atau</a:t>
            </a:r>
            <a:r>
              <a:rPr lang="en-US" sz="1600" dirty="0" smtClean="0"/>
              <a:t> </a:t>
            </a:r>
            <a:r>
              <a:rPr lang="en-US" sz="1600" dirty="0" err="1" smtClean="0"/>
              <a:t>terdapat</a:t>
            </a:r>
            <a:r>
              <a:rPr lang="en-US" sz="1600" dirty="0" smtClean="0"/>
              <a:t> </a:t>
            </a:r>
            <a:r>
              <a:rPr lang="en-US" sz="1600" dirty="0" err="1" smtClean="0"/>
              <a:t>peningkatan</a:t>
            </a:r>
            <a:r>
              <a:rPr lang="en-US" sz="1600" dirty="0" smtClean="0"/>
              <a:t> </a:t>
            </a:r>
            <a:r>
              <a:rPr lang="en-US" sz="1600" dirty="0" err="1" smtClean="0"/>
              <a:t>dan</a:t>
            </a:r>
            <a:r>
              <a:rPr lang="en-US" sz="1600" dirty="0" smtClean="0"/>
              <a:t> </a:t>
            </a:r>
            <a:r>
              <a:rPr lang="en-US" sz="1600" dirty="0" err="1" smtClean="0"/>
              <a:t>penurunan</a:t>
            </a:r>
            <a:r>
              <a:rPr lang="en-US" sz="1600" dirty="0" smtClean="0"/>
              <a:t> </a:t>
            </a:r>
            <a:r>
              <a:rPr lang="en-US" sz="1600" dirty="0" err="1" smtClean="0"/>
              <a:t>pada</a:t>
            </a:r>
            <a:r>
              <a:rPr lang="en-US" sz="1600" dirty="0" smtClean="0"/>
              <a:t> </a:t>
            </a:r>
            <a:r>
              <a:rPr lang="en-US" sz="1600" dirty="0" err="1" smtClean="0"/>
              <a:t>setiap</a:t>
            </a:r>
            <a:r>
              <a:rPr lang="en-US" sz="1600" dirty="0" smtClean="0"/>
              <a:t> </a:t>
            </a:r>
            <a:r>
              <a:rPr lang="en-US" sz="1600" dirty="0" err="1" smtClean="0"/>
              <a:t>triwulannya</a:t>
            </a:r>
            <a:r>
              <a:rPr lang="en-US" sz="1600" dirty="0" smtClean="0"/>
              <a:t> </a:t>
            </a:r>
            <a:r>
              <a:rPr lang="en-US" sz="1600" dirty="0" err="1" smtClean="0"/>
              <a:t>dan</a:t>
            </a:r>
            <a:r>
              <a:rPr lang="en-US" sz="1600" dirty="0" smtClean="0"/>
              <a:t> </a:t>
            </a:r>
            <a:r>
              <a:rPr lang="en-US" sz="1600" dirty="0" err="1" smtClean="0"/>
              <a:t>cenderung</a:t>
            </a:r>
            <a:r>
              <a:rPr lang="en-US" sz="1600" dirty="0" smtClean="0"/>
              <a:t> </a:t>
            </a:r>
            <a:r>
              <a:rPr lang="en-US" sz="1600" dirty="0" err="1" smtClean="0"/>
              <a:t>mengalami</a:t>
            </a:r>
            <a:r>
              <a:rPr lang="en-US" sz="1600" dirty="0" smtClean="0"/>
              <a:t> </a:t>
            </a:r>
            <a:r>
              <a:rPr lang="en-US" sz="1600" dirty="0" err="1" smtClean="0"/>
              <a:t>peningkatan</a:t>
            </a:r>
            <a:r>
              <a:rPr lang="en-US" sz="1600" dirty="0" smtClean="0"/>
              <a:t> </a:t>
            </a:r>
            <a:r>
              <a:rPr lang="en-US" sz="1600" dirty="0" err="1" smtClean="0"/>
              <a:t>setiap</a:t>
            </a:r>
            <a:r>
              <a:rPr lang="en-US" sz="1600" dirty="0" smtClean="0"/>
              <a:t> </a:t>
            </a:r>
            <a:r>
              <a:rPr lang="en-US" sz="1600" dirty="0" err="1" smtClean="0"/>
              <a:t>tahunnya</a:t>
            </a:r>
            <a:r>
              <a:rPr lang="en-US" sz="1600" dirty="0" smtClean="0"/>
              <a:t>. Rata-rata </a:t>
            </a:r>
            <a:r>
              <a:rPr lang="en-US" sz="1600" dirty="0" err="1" smtClean="0"/>
              <a:t>rasio</a:t>
            </a:r>
            <a:r>
              <a:rPr lang="en-US" sz="1600" dirty="0" smtClean="0"/>
              <a:t> </a:t>
            </a:r>
            <a:r>
              <a:rPr lang="en-US" sz="1600" i="1" dirty="0" smtClean="0"/>
              <a:t>Loan to Deposit Ratio </a:t>
            </a:r>
            <a:r>
              <a:rPr lang="en-US" sz="1600" dirty="0" smtClean="0"/>
              <a:t>(LDR) </a:t>
            </a:r>
            <a:r>
              <a:rPr lang="en-US" sz="1600" dirty="0" err="1" smtClean="0"/>
              <a:t>selama</a:t>
            </a:r>
            <a:r>
              <a:rPr lang="en-US" sz="1600" dirty="0" smtClean="0"/>
              <a:t> </a:t>
            </a:r>
            <a:r>
              <a:rPr lang="en-US" sz="1600" dirty="0" err="1" smtClean="0"/>
              <a:t>periode</a:t>
            </a:r>
            <a:r>
              <a:rPr lang="en-US" sz="1600" dirty="0" smtClean="0"/>
              <a:t> 2009-2013 </a:t>
            </a:r>
            <a:r>
              <a:rPr lang="en-US" sz="1600" dirty="0" err="1" smtClean="0"/>
              <a:t>adalah</a:t>
            </a:r>
            <a:r>
              <a:rPr lang="en-US" sz="1600" dirty="0" smtClean="0"/>
              <a:t> 73,28% yang </a:t>
            </a:r>
            <a:r>
              <a:rPr lang="en-US" sz="1600" dirty="0" err="1" smtClean="0"/>
              <a:t>menunjukkan</a:t>
            </a:r>
            <a:r>
              <a:rPr lang="en-US" sz="1600" dirty="0" smtClean="0"/>
              <a:t> </a:t>
            </a:r>
            <a:r>
              <a:rPr lang="en-US" sz="1600" dirty="0" err="1" smtClean="0"/>
              <a:t>nilai</a:t>
            </a:r>
            <a:r>
              <a:rPr lang="en-US" sz="1600" dirty="0" smtClean="0"/>
              <a:t> LDR Bank </a:t>
            </a:r>
            <a:r>
              <a:rPr lang="en-US" sz="1600" dirty="0" err="1" smtClean="0"/>
              <a:t>Bjb</a:t>
            </a:r>
            <a:r>
              <a:rPr lang="en-US" sz="1600" dirty="0" smtClean="0"/>
              <a:t> </a:t>
            </a:r>
            <a:r>
              <a:rPr lang="en-US" sz="1600" dirty="0" err="1" smtClean="0"/>
              <a:t>kurang</a:t>
            </a:r>
            <a:r>
              <a:rPr lang="en-US" sz="1600" dirty="0" smtClean="0"/>
              <a:t> </a:t>
            </a:r>
            <a:r>
              <a:rPr lang="en-US" sz="1600" dirty="0" err="1" smtClean="0"/>
              <a:t>sehat</a:t>
            </a:r>
            <a:r>
              <a:rPr lang="en-US" sz="1600" dirty="0" smtClean="0"/>
              <a:t> </a:t>
            </a:r>
            <a:r>
              <a:rPr lang="en-US" sz="1600" dirty="0" err="1" smtClean="0"/>
              <a:t>karena</a:t>
            </a:r>
            <a:r>
              <a:rPr lang="en-US" sz="1600" dirty="0" smtClean="0"/>
              <a:t> </a:t>
            </a:r>
            <a:r>
              <a:rPr lang="en-US" sz="1600" dirty="0" err="1" smtClean="0"/>
              <a:t>menurut</a:t>
            </a:r>
            <a:r>
              <a:rPr lang="en-US" sz="1600" dirty="0" smtClean="0"/>
              <a:t> </a:t>
            </a:r>
            <a:r>
              <a:rPr lang="en-US" sz="1600" dirty="0" err="1" smtClean="0"/>
              <a:t>Peraturan</a:t>
            </a:r>
            <a:r>
              <a:rPr lang="en-US" sz="1600" dirty="0" smtClean="0"/>
              <a:t> Bank Indonesia No.012/19/PBI/2010 </a:t>
            </a:r>
            <a:r>
              <a:rPr lang="en-US" sz="1600" dirty="0" err="1" smtClean="0"/>
              <a:t>ketentuan</a:t>
            </a:r>
            <a:r>
              <a:rPr lang="en-US" sz="1600" dirty="0" smtClean="0"/>
              <a:t> </a:t>
            </a:r>
            <a:r>
              <a:rPr lang="en-US" sz="1600" dirty="0" err="1" smtClean="0"/>
              <a:t>standar</a:t>
            </a:r>
            <a:r>
              <a:rPr lang="en-US" sz="1600" dirty="0" smtClean="0"/>
              <a:t> </a:t>
            </a:r>
            <a:r>
              <a:rPr lang="en-US" sz="1600" dirty="0" err="1" smtClean="0"/>
              <a:t>nilai</a:t>
            </a:r>
            <a:r>
              <a:rPr lang="en-US" sz="1600" dirty="0" smtClean="0"/>
              <a:t> LDR </a:t>
            </a:r>
            <a:r>
              <a:rPr lang="en-US" sz="1600" dirty="0" err="1" smtClean="0"/>
              <a:t>berada</a:t>
            </a:r>
            <a:r>
              <a:rPr lang="en-US" sz="1600" dirty="0" smtClean="0"/>
              <a:t> </a:t>
            </a:r>
            <a:r>
              <a:rPr lang="en-US" sz="1600" dirty="0" err="1" smtClean="0"/>
              <a:t>pada</a:t>
            </a:r>
            <a:r>
              <a:rPr lang="en-US" sz="1600" dirty="0" smtClean="0"/>
              <a:t> </a:t>
            </a:r>
            <a:r>
              <a:rPr lang="en-US" sz="1600" dirty="0" err="1" smtClean="0"/>
              <a:t>tingkat</a:t>
            </a:r>
            <a:r>
              <a:rPr lang="en-US" sz="1600" dirty="0" smtClean="0"/>
              <a:t> </a:t>
            </a:r>
            <a:r>
              <a:rPr lang="en-US" sz="1600" smtClean="0"/>
              <a:t>78%-100%.</a:t>
            </a:r>
            <a:endParaRPr lang="en-US" sz="1600" dirty="0" smtClean="0"/>
          </a:p>
          <a:p>
            <a:pPr marL="344488" lvl="0" indent="-344488">
              <a:buAutoNum type="arabicPeriod"/>
            </a:pPr>
            <a:r>
              <a:rPr lang="en-US" sz="1600" dirty="0" err="1" smtClean="0"/>
              <a:t>Perkembangan</a:t>
            </a:r>
            <a:r>
              <a:rPr lang="en-US" sz="1600" dirty="0" smtClean="0"/>
              <a:t> </a:t>
            </a:r>
            <a:r>
              <a:rPr lang="en-US" sz="1600" dirty="0" err="1" smtClean="0"/>
              <a:t>profitabilitas</a:t>
            </a:r>
            <a:r>
              <a:rPr lang="en-US" sz="1600" dirty="0" smtClean="0"/>
              <a:t> (ROA) </a:t>
            </a:r>
            <a:r>
              <a:rPr lang="en-US" sz="1600" dirty="0" err="1" smtClean="0"/>
              <a:t>pada</a:t>
            </a:r>
            <a:r>
              <a:rPr lang="en-US" sz="1600" dirty="0" smtClean="0"/>
              <a:t> Bank </a:t>
            </a:r>
            <a:r>
              <a:rPr lang="en-US" sz="1600" dirty="0" err="1" smtClean="0"/>
              <a:t>Bjb</a:t>
            </a:r>
            <a:r>
              <a:rPr lang="en-US" sz="1600" dirty="0" smtClean="0"/>
              <a:t> </a:t>
            </a:r>
            <a:r>
              <a:rPr lang="en-US" sz="1600" dirty="0" err="1" smtClean="0"/>
              <a:t>periode</a:t>
            </a:r>
            <a:r>
              <a:rPr lang="en-US" sz="1600" dirty="0" smtClean="0"/>
              <a:t> 2009-2013 </a:t>
            </a:r>
            <a:r>
              <a:rPr lang="en-US" sz="1600" dirty="0" err="1" smtClean="0"/>
              <a:t>berfluktuasi</a:t>
            </a:r>
            <a:r>
              <a:rPr lang="en-US" sz="1600" dirty="0" smtClean="0"/>
              <a:t> </a:t>
            </a:r>
            <a:r>
              <a:rPr lang="en-US" sz="1600" dirty="0" err="1" smtClean="0"/>
              <a:t>namun</a:t>
            </a:r>
            <a:r>
              <a:rPr lang="en-US" sz="1600" dirty="0" smtClean="0"/>
              <a:t> </a:t>
            </a:r>
            <a:r>
              <a:rPr lang="en-US" sz="1600" dirty="0" err="1" smtClean="0"/>
              <a:t>cenderung</a:t>
            </a:r>
            <a:r>
              <a:rPr lang="en-US" sz="1600" dirty="0" smtClean="0"/>
              <a:t> </a:t>
            </a:r>
            <a:r>
              <a:rPr lang="en-US" sz="1600" dirty="0" err="1" smtClean="0"/>
              <a:t>menurun</a:t>
            </a:r>
            <a:r>
              <a:rPr lang="en-US" sz="1600" dirty="0" smtClean="0"/>
              <a:t> </a:t>
            </a:r>
            <a:r>
              <a:rPr lang="en-US" sz="1600" dirty="0" err="1" smtClean="0"/>
              <a:t>setiap</a:t>
            </a:r>
            <a:r>
              <a:rPr lang="en-US" sz="1600" dirty="0" smtClean="0"/>
              <a:t> </a:t>
            </a:r>
            <a:r>
              <a:rPr lang="en-US" sz="1600" dirty="0" err="1" smtClean="0"/>
              <a:t>tahunnya</a:t>
            </a:r>
            <a:r>
              <a:rPr lang="en-US" sz="1600" dirty="0" smtClean="0"/>
              <a:t>. Rata-rata </a:t>
            </a:r>
            <a:r>
              <a:rPr lang="en-US" sz="1600" dirty="0" err="1" smtClean="0"/>
              <a:t>rasio</a:t>
            </a:r>
            <a:r>
              <a:rPr lang="en-US" sz="1600" dirty="0" smtClean="0"/>
              <a:t> </a:t>
            </a:r>
            <a:r>
              <a:rPr lang="en-US" sz="1600" i="1" dirty="0" smtClean="0"/>
              <a:t>Return On Asset </a:t>
            </a:r>
            <a:r>
              <a:rPr lang="en-US" sz="1600" dirty="0" smtClean="0"/>
              <a:t>(ROA) </a:t>
            </a:r>
            <a:r>
              <a:rPr lang="en-US" sz="1600" dirty="0" err="1" smtClean="0"/>
              <a:t>setiap</a:t>
            </a:r>
            <a:r>
              <a:rPr lang="en-US" sz="1600" dirty="0" smtClean="0"/>
              <a:t> </a:t>
            </a:r>
            <a:r>
              <a:rPr lang="en-US" sz="1600" dirty="0" err="1" smtClean="0"/>
              <a:t>triwulan</a:t>
            </a:r>
            <a:r>
              <a:rPr lang="en-US" sz="1600" dirty="0" smtClean="0"/>
              <a:t> </a:t>
            </a:r>
            <a:r>
              <a:rPr lang="en-US" sz="1600" dirty="0" err="1" smtClean="0"/>
              <a:t>selama</a:t>
            </a:r>
            <a:r>
              <a:rPr lang="en-US" sz="1600" dirty="0" smtClean="0"/>
              <a:t> </a:t>
            </a:r>
            <a:r>
              <a:rPr lang="en-US" sz="1600" dirty="0" err="1" smtClean="0"/>
              <a:t>periode</a:t>
            </a:r>
            <a:r>
              <a:rPr lang="en-US" sz="1600" dirty="0" smtClean="0"/>
              <a:t> 2009 </a:t>
            </a:r>
            <a:r>
              <a:rPr lang="en-US" sz="1600" dirty="0" err="1" smtClean="0"/>
              <a:t>sampai</a:t>
            </a:r>
            <a:r>
              <a:rPr lang="en-US" sz="1600" dirty="0" smtClean="0"/>
              <a:t> </a:t>
            </a:r>
            <a:r>
              <a:rPr lang="en-US" sz="1600" dirty="0" err="1" smtClean="0"/>
              <a:t>dengan</a:t>
            </a:r>
            <a:r>
              <a:rPr lang="en-US" sz="1600" dirty="0" smtClean="0"/>
              <a:t> 2013 </a:t>
            </a:r>
            <a:r>
              <a:rPr lang="en-US" sz="1600" dirty="0" err="1" smtClean="0"/>
              <a:t>adalah</a:t>
            </a:r>
            <a:r>
              <a:rPr lang="en-US" sz="1600" dirty="0" smtClean="0"/>
              <a:t> 3,13% yang </a:t>
            </a:r>
            <a:r>
              <a:rPr lang="en-US" sz="1600" dirty="0" err="1" smtClean="0"/>
              <a:t>menunjukkan</a:t>
            </a:r>
            <a:r>
              <a:rPr lang="en-US" sz="1600" dirty="0" smtClean="0"/>
              <a:t> </a:t>
            </a:r>
            <a:r>
              <a:rPr lang="en-US" sz="1600" dirty="0" err="1" smtClean="0"/>
              <a:t>nilai</a:t>
            </a:r>
            <a:r>
              <a:rPr lang="en-US" sz="1600" dirty="0" smtClean="0"/>
              <a:t> ROA Bank </a:t>
            </a:r>
            <a:r>
              <a:rPr lang="en-US" sz="1600" dirty="0" err="1" smtClean="0"/>
              <a:t>Bjb</a:t>
            </a:r>
            <a:r>
              <a:rPr lang="en-US" sz="1600" dirty="0" smtClean="0"/>
              <a:t> </a:t>
            </a:r>
            <a:r>
              <a:rPr lang="en-US" sz="1600" dirty="0" err="1" smtClean="0"/>
              <a:t>baik</a:t>
            </a:r>
            <a:r>
              <a:rPr lang="en-US" sz="1600" dirty="0" smtClean="0"/>
              <a:t>/</a:t>
            </a:r>
            <a:r>
              <a:rPr lang="en-US" sz="1600" dirty="0" err="1" smtClean="0"/>
              <a:t>sehat</a:t>
            </a:r>
            <a:r>
              <a:rPr lang="en-US" sz="1600" dirty="0" smtClean="0"/>
              <a:t> </a:t>
            </a:r>
            <a:r>
              <a:rPr lang="en-US" sz="1600" dirty="0" err="1" smtClean="0"/>
              <a:t>karena</a:t>
            </a:r>
            <a:r>
              <a:rPr lang="en-US" sz="1600" dirty="0" smtClean="0"/>
              <a:t> </a:t>
            </a:r>
            <a:r>
              <a:rPr lang="en-US" sz="1600" dirty="0" err="1" smtClean="0"/>
              <a:t>menurut</a:t>
            </a:r>
            <a:r>
              <a:rPr lang="en-US" sz="1600" dirty="0" smtClean="0"/>
              <a:t> </a:t>
            </a:r>
            <a:r>
              <a:rPr lang="en-US" sz="1600" dirty="0" err="1" smtClean="0"/>
              <a:t>ketentuan</a:t>
            </a:r>
            <a:r>
              <a:rPr lang="en-US" sz="1600" dirty="0" smtClean="0"/>
              <a:t> </a:t>
            </a:r>
            <a:r>
              <a:rPr lang="en-US" sz="1600" dirty="0" err="1" smtClean="0"/>
              <a:t>tingkat</a:t>
            </a:r>
            <a:r>
              <a:rPr lang="en-US" sz="1600" i="1" dirty="0" smtClean="0"/>
              <a:t> Return On Asset </a:t>
            </a:r>
            <a:r>
              <a:rPr lang="en-US" sz="1600" dirty="0" smtClean="0"/>
              <a:t>(ROA) </a:t>
            </a:r>
            <a:r>
              <a:rPr lang="en-US" sz="1600" dirty="0" err="1" smtClean="0"/>
              <a:t>dari</a:t>
            </a:r>
            <a:r>
              <a:rPr lang="en-US" sz="1600" dirty="0" smtClean="0"/>
              <a:t> Bank Indonesia agar </a:t>
            </a:r>
            <a:r>
              <a:rPr lang="en-US" sz="1600" dirty="0" err="1" smtClean="0"/>
              <a:t>dapat</a:t>
            </a:r>
            <a:r>
              <a:rPr lang="en-US" sz="1600" dirty="0" smtClean="0"/>
              <a:t> </a:t>
            </a:r>
            <a:r>
              <a:rPr lang="en-US" sz="1600" dirty="0" err="1" smtClean="0"/>
              <a:t>dikatakan</a:t>
            </a:r>
            <a:r>
              <a:rPr lang="en-US" sz="1600" dirty="0" smtClean="0"/>
              <a:t> </a:t>
            </a:r>
            <a:r>
              <a:rPr lang="en-US" sz="1600" dirty="0" err="1" smtClean="0"/>
              <a:t>sehat</a:t>
            </a:r>
            <a:r>
              <a:rPr lang="en-US" sz="1600" dirty="0" smtClean="0"/>
              <a:t> </a:t>
            </a:r>
            <a:r>
              <a:rPr lang="en-US" sz="1600" dirty="0" err="1" smtClean="0"/>
              <a:t>adalah</a:t>
            </a:r>
            <a:r>
              <a:rPr lang="en-US" sz="1600" dirty="0" smtClean="0"/>
              <a:t> </a:t>
            </a:r>
            <a:r>
              <a:rPr lang="en-US" sz="1600" dirty="0" err="1" smtClean="0"/>
              <a:t>diatas</a:t>
            </a:r>
            <a:r>
              <a:rPr lang="en-US" sz="1600" dirty="0" smtClean="0"/>
              <a:t> 1,22%</a:t>
            </a:r>
            <a:r>
              <a:rPr lang="id-ID" sz="1600" dirty="0" smtClean="0"/>
              <a:t>.</a:t>
            </a:r>
            <a:endParaRPr lang="en-US" sz="1600" dirty="0" smtClean="0"/>
          </a:p>
          <a:p>
            <a:pPr marL="344488" lvl="0" indent="-344488">
              <a:buAutoNum type="arabicPeriod"/>
            </a:pPr>
            <a:r>
              <a:rPr lang="en-US" sz="1600" dirty="0" err="1" smtClean="0"/>
              <a:t>Secara</a:t>
            </a:r>
            <a:r>
              <a:rPr lang="en-US" sz="1600" dirty="0" smtClean="0"/>
              <a:t> </a:t>
            </a:r>
            <a:r>
              <a:rPr lang="en-US" sz="1600" dirty="0" err="1" smtClean="0"/>
              <a:t>parsial</a:t>
            </a:r>
            <a:r>
              <a:rPr lang="en-US" sz="1600" dirty="0" smtClean="0"/>
              <a:t> </a:t>
            </a:r>
            <a:r>
              <a:rPr lang="en-US" sz="1600" dirty="0" err="1" smtClean="0"/>
              <a:t>Kualitas</a:t>
            </a:r>
            <a:r>
              <a:rPr lang="en-US" sz="1600" dirty="0" smtClean="0"/>
              <a:t> </a:t>
            </a:r>
            <a:r>
              <a:rPr lang="en-US" sz="1600" dirty="0" err="1" smtClean="0"/>
              <a:t>Aktiva</a:t>
            </a:r>
            <a:r>
              <a:rPr lang="en-US" sz="1600" dirty="0" smtClean="0"/>
              <a:t> </a:t>
            </a:r>
            <a:r>
              <a:rPr lang="en-US" sz="1600" dirty="0" err="1" smtClean="0"/>
              <a:t>Produktif</a:t>
            </a:r>
            <a:r>
              <a:rPr lang="en-US" sz="1600" dirty="0" smtClean="0"/>
              <a:t> (KAP) (X</a:t>
            </a:r>
            <a:r>
              <a:rPr lang="en-US" sz="1600" baseline="-25000" dirty="0" smtClean="0"/>
              <a:t>1</a:t>
            </a:r>
            <a:r>
              <a:rPr lang="en-US" sz="1600" dirty="0" smtClean="0"/>
              <a:t>) </a:t>
            </a:r>
            <a:r>
              <a:rPr lang="en-US" sz="1600" dirty="0" err="1" smtClean="0"/>
              <a:t>berpengaruh</a:t>
            </a:r>
            <a:r>
              <a:rPr lang="en-US" sz="1600" dirty="0" smtClean="0"/>
              <a:t> </a:t>
            </a:r>
            <a:r>
              <a:rPr lang="en-US" sz="1600" dirty="0" err="1" smtClean="0"/>
              <a:t>negatif</a:t>
            </a:r>
            <a:r>
              <a:rPr lang="en-US" sz="1600" dirty="0" smtClean="0"/>
              <a:t> </a:t>
            </a:r>
            <a:r>
              <a:rPr lang="en-US" sz="1600" dirty="0" err="1" smtClean="0"/>
              <a:t>dan</a:t>
            </a:r>
            <a:r>
              <a:rPr lang="en-US" sz="1600" dirty="0" smtClean="0"/>
              <a:t> </a:t>
            </a:r>
            <a:r>
              <a:rPr lang="en-US" sz="1600" dirty="0" err="1" smtClean="0"/>
              <a:t>signifikan</a:t>
            </a:r>
            <a:r>
              <a:rPr lang="en-US" sz="1600" dirty="0" smtClean="0"/>
              <a:t> </a:t>
            </a:r>
            <a:r>
              <a:rPr lang="en-US" sz="1600" dirty="0" err="1" smtClean="0"/>
              <a:t>terhadap</a:t>
            </a:r>
            <a:r>
              <a:rPr lang="en-US" sz="1600" dirty="0" smtClean="0"/>
              <a:t> </a:t>
            </a:r>
            <a:r>
              <a:rPr lang="en-US" sz="1600" dirty="0" err="1" smtClean="0"/>
              <a:t>profitabilitas</a:t>
            </a:r>
            <a:r>
              <a:rPr lang="en-US" sz="1600" dirty="0" smtClean="0"/>
              <a:t> (ROA) </a:t>
            </a:r>
            <a:r>
              <a:rPr lang="en-US" sz="1600" dirty="0" err="1" smtClean="0"/>
              <a:t>dan</a:t>
            </a:r>
            <a:r>
              <a:rPr lang="en-US" sz="1600" dirty="0" smtClean="0"/>
              <a:t> </a:t>
            </a:r>
            <a:r>
              <a:rPr lang="en-US" sz="1600" i="1" dirty="0" smtClean="0"/>
              <a:t>Loan to Deposit Ratio </a:t>
            </a:r>
            <a:r>
              <a:rPr lang="en-US" sz="1600" dirty="0" smtClean="0"/>
              <a:t>(LDR) (X</a:t>
            </a:r>
            <a:r>
              <a:rPr lang="en-US" sz="1600" baseline="-25000" dirty="0" smtClean="0"/>
              <a:t>2</a:t>
            </a:r>
            <a:r>
              <a:rPr lang="en-US" sz="1600" dirty="0" smtClean="0"/>
              <a:t>) </a:t>
            </a:r>
            <a:r>
              <a:rPr lang="en-US" sz="1600" dirty="0" err="1" smtClean="0"/>
              <a:t>berpengaruh</a:t>
            </a:r>
            <a:r>
              <a:rPr lang="en-US" sz="1600" dirty="0" smtClean="0"/>
              <a:t> </a:t>
            </a:r>
            <a:r>
              <a:rPr lang="en-US" sz="1600" dirty="0" err="1" smtClean="0"/>
              <a:t>positif</a:t>
            </a:r>
            <a:r>
              <a:rPr lang="en-US" sz="1600" dirty="0" smtClean="0"/>
              <a:t> </a:t>
            </a:r>
            <a:r>
              <a:rPr lang="en-US" sz="1600" dirty="0" err="1" smtClean="0"/>
              <a:t>dan</a:t>
            </a:r>
            <a:r>
              <a:rPr lang="en-US" sz="1600" dirty="0" smtClean="0"/>
              <a:t> </a:t>
            </a:r>
            <a:r>
              <a:rPr lang="en-US" sz="1600" dirty="0" err="1" smtClean="0"/>
              <a:t>tidak</a:t>
            </a:r>
            <a:r>
              <a:rPr lang="en-US" sz="1600" dirty="0" smtClean="0"/>
              <a:t> </a:t>
            </a:r>
            <a:r>
              <a:rPr lang="en-US" sz="1600" dirty="0" err="1" smtClean="0"/>
              <a:t>signifikan</a:t>
            </a:r>
            <a:r>
              <a:rPr lang="en-US" sz="1600" dirty="0" smtClean="0"/>
              <a:t> </a:t>
            </a:r>
            <a:r>
              <a:rPr lang="en-US" sz="1600" dirty="0" err="1" smtClean="0"/>
              <a:t>terhadap</a:t>
            </a:r>
            <a:r>
              <a:rPr lang="en-US" sz="1600" dirty="0" smtClean="0"/>
              <a:t> </a:t>
            </a:r>
            <a:r>
              <a:rPr lang="en-US" sz="1600" dirty="0" err="1" smtClean="0"/>
              <a:t>Profitabilitas</a:t>
            </a:r>
            <a:r>
              <a:rPr lang="en-US" sz="1600" dirty="0" smtClean="0"/>
              <a:t> (ROA).</a:t>
            </a:r>
            <a:r>
              <a:rPr lang="en-US" sz="1600" b="1" dirty="0" smtClean="0"/>
              <a:t> </a:t>
            </a:r>
            <a:r>
              <a:rPr lang="en-US" sz="1600" dirty="0" err="1" smtClean="0"/>
              <a:t>Sedangkan</a:t>
            </a:r>
            <a:r>
              <a:rPr lang="en-US" sz="1600" dirty="0" smtClean="0"/>
              <a:t> </a:t>
            </a:r>
            <a:r>
              <a:rPr lang="en-US" sz="1600" dirty="0" err="1" smtClean="0"/>
              <a:t>secara</a:t>
            </a:r>
            <a:r>
              <a:rPr lang="en-US" sz="1600" dirty="0" smtClean="0"/>
              <a:t> </a:t>
            </a:r>
            <a:r>
              <a:rPr lang="en-US" sz="1600" dirty="0" err="1" smtClean="0"/>
              <a:t>simultan</a:t>
            </a:r>
            <a:r>
              <a:rPr lang="en-US" sz="1600" dirty="0" smtClean="0"/>
              <a:t> </a:t>
            </a:r>
            <a:r>
              <a:rPr lang="en-US" sz="1600" dirty="0" err="1" smtClean="0"/>
              <a:t>Kualitas</a:t>
            </a:r>
            <a:r>
              <a:rPr lang="en-US" sz="1600" dirty="0" smtClean="0"/>
              <a:t> </a:t>
            </a:r>
            <a:r>
              <a:rPr lang="en-US" sz="1600" dirty="0" err="1" smtClean="0"/>
              <a:t>Aktiva</a:t>
            </a:r>
            <a:r>
              <a:rPr lang="en-US" sz="1600" dirty="0" smtClean="0"/>
              <a:t> </a:t>
            </a:r>
            <a:r>
              <a:rPr lang="en-US" sz="1600" dirty="0" err="1" smtClean="0"/>
              <a:t>Produktif</a:t>
            </a:r>
            <a:r>
              <a:rPr lang="en-US" sz="1600" dirty="0" smtClean="0"/>
              <a:t> (KAP) (X</a:t>
            </a:r>
            <a:r>
              <a:rPr lang="en-US" sz="1600" baseline="-25000" dirty="0" smtClean="0"/>
              <a:t>1</a:t>
            </a:r>
            <a:r>
              <a:rPr lang="en-US" sz="1600" dirty="0" smtClean="0"/>
              <a:t>) </a:t>
            </a:r>
            <a:r>
              <a:rPr lang="en-US" sz="1600" dirty="0" err="1" smtClean="0"/>
              <a:t>dan</a:t>
            </a:r>
            <a:r>
              <a:rPr lang="en-US" sz="1600" dirty="0" smtClean="0"/>
              <a:t> </a:t>
            </a:r>
            <a:r>
              <a:rPr lang="en-US" sz="1600" i="1" dirty="0" smtClean="0"/>
              <a:t>Loan to Deposit Ratio </a:t>
            </a:r>
            <a:r>
              <a:rPr lang="en-US" sz="1600" dirty="0" smtClean="0"/>
              <a:t>(LDR) (X</a:t>
            </a:r>
            <a:r>
              <a:rPr lang="en-US" sz="1600" baseline="-25000" dirty="0" smtClean="0"/>
              <a:t>2</a:t>
            </a:r>
            <a:r>
              <a:rPr lang="en-US" sz="1600" dirty="0" smtClean="0"/>
              <a:t>) </a:t>
            </a:r>
            <a:r>
              <a:rPr lang="en-US" sz="1600" dirty="0" err="1" smtClean="0"/>
              <a:t>berpengaruh</a:t>
            </a:r>
            <a:r>
              <a:rPr lang="en-US" sz="1600" dirty="0" smtClean="0"/>
              <a:t> </a:t>
            </a:r>
            <a:r>
              <a:rPr lang="en-US" sz="1600" dirty="0" err="1" smtClean="0"/>
              <a:t>terhadap</a:t>
            </a:r>
            <a:r>
              <a:rPr lang="en-US" sz="1600" dirty="0" smtClean="0"/>
              <a:t> </a:t>
            </a:r>
            <a:r>
              <a:rPr lang="en-US" sz="1600" dirty="0" err="1" smtClean="0"/>
              <a:t>Profitabilitas</a:t>
            </a:r>
            <a:r>
              <a:rPr lang="en-US" sz="1600" dirty="0" smtClean="0"/>
              <a:t> (ROA).</a:t>
            </a:r>
          </a:p>
          <a:p>
            <a:pPr>
              <a:buNone/>
            </a:pPr>
            <a:endParaRPr lang="en-US" sz="1600"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Saran</a:t>
            </a:r>
            <a:endParaRPr lang="en-US" dirty="0"/>
          </a:p>
        </p:txBody>
      </p:sp>
      <p:sp>
        <p:nvSpPr>
          <p:cNvPr id="3" name="Content Placeholder 2"/>
          <p:cNvSpPr>
            <a:spLocks noGrp="1"/>
          </p:cNvSpPr>
          <p:nvPr>
            <p:ph idx="1"/>
          </p:nvPr>
        </p:nvSpPr>
        <p:spPr>
          <a:xfrm>
            <a:off x="457200" y="1219200"/>
            <a:ext cx="8229600" cy="4906963"/>
          </a:xfrm>
        </p:spPr>
        <p:txBody>
          <a:bodyPr>
            <a:noAutofit/>
          </a:bodyPr>
          <a:lstStyle/>
          <a:p>
            <a:pPr marL="344488" lvl="0" indent="-344488">
              <a:buAutoNum type="arabicPeriod"/>
            </a:pPr>
            <a:r>
              <a:rPr lang="en-US" sz="1600" dirty="0" err="1" smtClean="0"/>
              <a:t>Berdasarkan</a:t>
            </a:r>
            <a:r>
              <a:rPr lang="en-US" sz="1600" dirty="0" smtClean="0"/>
              <a:t> </a:t>
            </a:r>
            <a:r>
              <a:rPr lang="en-US" sz="1600" dirty="0" err="1" smtClean="0"/>
              <a:t>hasil</a:t>
            </a:r>
            <a:r>
              <a:rPr lang="en-US" sz="1600" dirty="0" smtClean="0"/>
              <a:t> </a:t>
            </a:r>
            <a:r>
              <a:rPr lang="en-US" sz="1600" dirty="0" err="1" smtClean="0"/>
              <a:t>penelitian</a:t>
            </a:r>
            <a:r>
              <a:rPr lang="en-US" sz="1600" dirty="0" smtClean="0"/>
              <a:t> </a:t>
            </a:r>
            <a:r>
              <a:rPr lang="en-US" sz="1600" dirty="0" err="1" smtClean="0"/>
              <a:t>pada</a:t>
            </a:r>
            <a:r>
              <a:rPr lang="en-US" sz="1600" dirty="0" smtClean="0"/>
              <a:t> PT. Bank </a:t>
            </a:r>
            <a:r>
              <a:rPr lang="en-US" sz="1600" dirty="0" err="1" smtClean="0"/>
              <a:t>Bjb</a:t>
            </a:r>
            <a:r>
              <a:rPr lang="en-US" sz="1600" dirty="0" smtClean="0"/>
              <a:t>, </a:t>
            </a:r>
            <a:r>
              <a:rPr lang="en-US" sz="1600" dirty="0" err="1" smtClean="0"/>
              <a:t>Tbk</a:t>
            </a:r>
            <a:r>
              <a:rPr lang="en-US" sz="1600" dirty="0" smtClean="0"/>
              <a:t> </a:t>
            </a:r>
            <a:r>
              <a:rPr lang="en-US" sz="1600" dirty="0" err="1" smtClean="0"/>
              <a:t>periode</a:t>
            </a:r>
            <a:r>
              <a:rPr lang="en-US" sz="1600" dirty="0" smtClean="0"/>
              <a:t> 2009-2013, </a:t>
            </a:r>
            <a:r>
              <a:rPr lang="id-ID" sz="1600" dirty="0" smtClean="0"/>
              <a:t>sebaiknya</a:t>
            </a:r>
            <a:r>
              <a:rPr lang="en-US" sz="1600" dirty="0" smtClean="0"/>
              <a:t> </a:t>
            </a:r>
            <a:r>
              <a:rPr lang="en-US" sz="1600" dirty="0" err="1" smtClean="0"/>
              <a:t>pihak</a:t>
            </a:r>
            <a:r>
              <a:rPr lang="en-US" sz="1600" dirty="0" smtClean="0"/>
              <a:t> bank </a:t>
            </a:r>
            <a:r>
              <a:rPr lang="en-US" sz="1600" dirty="0" err="1" smtClean="0"/>
              <a:t>tetap</a:t>
            </a:r>
            <a:r>
              <a:rPr lang="en-US" sz="1600" dirty="0" smtClean="0"/>
              <a:t> </a:t>
            </a:r>
            <a:r>
              <a:rPr lang="en-US" sz="1600" dirty="0" err="1" smtClean="0"/>
              <a:t>menjaga</a:t>
            </a:r>
            <a:r>
              <a:rPr lang="id-ID" sz="1600" dirty="0" smtClean="0"/>
              <a:t> kualitas dari aktiva produktif maka kinerj</a:t>
            </a:r>
            <a:r>
              <a:rPr lang="en-US" sz="1600" dirty="0" smtClean="0"/>
              <a:t>a bank </a:t>
            </a:r>
            <a:r>
              <a:rPr lang="id-ID" sz="1600" dirty="0" smtClean="0"/>
              <a:t>dalam penempatan dananya pada aktiva produktif semakin berkualitas sehingga laba yang diperoleh bank semakin meningkat. Artinya banyak kreditur yang mengembalikan pinjaman modal baik dalam bentuk kredit, surat berharga ataupun penempatan pada bank lain sesuai dengan waktunya sehingga masuk dalam kategori lancar.</a:t>
            </a:r>
            <a:endParaRPr lang="en-US" sz="1600" dirty="0" smtClean="0"/>
          </a:p>
          <a:p>
            <a:pPr marL="344488" lvl="0" indent="-344488">
              <a:buAutoNum type="arabicPeriod"/>
            </a:pPr>
            <a:r>
              <a:rPr lang="en-US" sz="1600" dirty="0" err="1" smtClean="0"/>
              <a:t>Berdasarkan</a:t>
            </a:r>
            <a:r>
              <a:rPr lang="en-US" sz="1600" dirty="0" smtClean="0"/>
              <a:t> </a:t>
            </a:r>
            <a:r>
              <a:rPr lang="en-US" sz="1600" dirty="0" err="1" smtClean="0"/>
              <a:t>hasil</a:t>
            </a:r>
            <a:r>
              <a:rPr lang="en-US" sz="1600" dirty="0" smtClean="0"/>
              <a:t> </a:t>
            </a:r>
            <a:r>
              <a:rPr lang="en-US" sz="1600" dirty="0" err="1" smtClean="0"/>
              <a:t>penelitian</a:t>
            </a:r>
            <a:r>
              <a:rPr lang="en-US" sz="1600" dirty="0" smtClean="0"/>
              <a:t> </a:t>
            </a:r>
            <a:r>
              <a:rPr lang="en-US" sz="1600" dirty="0" err="1" smtClean="0"/>
              <a:t>pada</a:t>
            </a:r>
            <a:r>
              <a:rPr lang="en-US" sz="1600" dirty="0" smtClean="0"/>
              <a:t> PT. Bank </a:t>
            </a:r>
            <a:r>
              <a:rPr lang="en-US" sz="1600" dirty="0" err="1" smtClean="0"/>
              <a:t>Bjb</a:t>
            </a:r>
            <a:r>
              <a:rPr lang="en-US" sz="1600" dirty="0" smtClean="0"/>
              <a:t>, </a:t>
            </a:r>
            <a:r>
              <a:rPr lang="en-US" sz="1600" dirty="0" err="1" smtClean="0"/>
              <a:t>Tbk</a:t>
            </a:r>
            <a:r>
              <a:rPr lang="en-US" sz="1600" dirty="0" smtClean="0"/>
              <a:t> </a:t>
            </a:r>
            <a:r>
              <a:rPr lang="en-US" sz="1600" dirty="0" err="1" smtClean="0"/>
              <a:t>periode</a:t>
            </a:r>
            <a:r>
              <a:rPr lang="en-US" sz="1600" dirty="0" smtClean="0"/>
              <a:t> 2009-2013, </a:t>
            </a:r>
            <a:r>
              <a:rPr lang="en-US" sz="1600" dirty="0" err="1" smtClean="0"/>
              <a:t>sebaiknya</a:t>
            </a:r>
            <a:r>
              <a:rPr lang="en-US" sz="1600" dirty="0" smtClean="0"/>
              <a:t> </a:t>
            </a:r>
            <a:r>
              <a:rPr lang="en-US" sz="1600" dirty="0" err="1" smtClean="0"/>
              <a:t>pihak</a:t>
            </a:r>
            <a:r>
              <a:rPr lang="en-US" sz="1600" dirty="0" smtClean="0"/>
              <a:t> bank </a:t>
            </a:r>
            <a:r>
              <a:rPr lang="id-ID" sz="1600" dirty="0" smtClean="0"/>
              <a:t>harus menstabilkan dan menjaga rasio LDR di posisi ideal serta memperhatikan kualitas kredit yang disalurkan untuk menghindari terjadinya kredit bermasalah sehingga dapat memperoleh keuntungan dari kredit yang disalurkan.</a:t>
            </a:r>
            <a:endParaRPr lang="en-US" sz="1600" dirty="0" smtClean="0"/>
          </a:p>
          <a:p>
            <a:pPr marL="344488" lvl="0" indent="-344488">
              <a:buAutoNum type="arabicPeriod"/>
            </a:pPr>
            <a:r>
              <a:rPr lang="en-US" sz="1600" dirty="0" err="1" smtClean="0"/>
              <a:t>Berdasarkan</a:t>
            </a:r>
            <a:r>
              <a:rPr lang="en-US" sz="1600" dirty="0" smtClean="0"/>
              <a:t> </a:t>
            </a:r>
            <a:r>
              <a:rPr lang="en-US" sz="1600" dirty="0" err="1" smtClean="0"/>
              <a:t>perkembangan</a:t>
            </a:r>
            <a:r>
              <a:rPr lang="en-US" sz="1600" dirty="0" smtClean="0"/>
              <a:t> ROA </a:t>
            </a:r>
            <a:r>
              <a:rPr lang="en-US" sz="1600" dirty="0" err="1" smtClean="0"/>
              <a:t>pada</a:t>
            </a:r>
            <a:r>
              <a:rPr lang="en-US" sz="1600" dirty="0" smtClean="0"/>
              <a:t> PT. Bank </a:t>
            </a:r>
            <a:r>
              <a:rPr lang="en-US" sz="1600" dirty="0" err="1" smtClean="0"/>
              <a:t>Bjb</a:t>
            </a:r>
            <a:r>
              <a:rPr lang="en-US" sz="1600" dirty="0" smtClean="0"/>
              <a:t>, </a:t>
            </a:r>
            <a:r>
              <a:rPr lang="en-US" sz="1600" dirty="0" err="1" smtClean="0"/>
              <a:t>Tbk</a:t>
            </a:r>
            <a:r>
              <a:rPr lang="en-US" sz="1600" dirty="0" smtClean="0"/>
              <a:t> </a:t>
            </a:r>
            <a:r>
              <a:rPr lang="en-US" sz="1600" dirty="0" err="1" smtClean="0"/>
              <a:t>periode</a:t>
            </a:r>
            <a:r>
              <a:rPr lang="en-US" sz="1600" dirty="0" smtClean="0"/>
              <a:t> 2009-2013 yang </a:t>
            </a:r>
            <a:r>
              <a:rPr lang="en-US" sz="1600" dirty="0" err="1" smtClean="0"/>
              <a:t>cenderung</a:t>
            </a:r>
            <a:r>
              <a:rPr lang="en-US" sz="1600" dirty="0" smtClean="0"/>
              <a:t> </a:t>
            </a:r>
            <a:r>
              <a:rPr lang="en-US" sz="1600" dirty="0" err="1" smtClean="0"/>
              <a:t>mengalami</a:t>
            </a:r>
            <a:r>
              <a:rPr lang="en-US" sz="1600" dirty="0" smtClean="0"/>
              <a:t> </a:t>
            </a:r>
            <a:r>
              <a:rPr lang="en-US" sz="1600" dirty="0" err="1" smtClean="0"/>
              <a:t>penurunan</a:t>
            </a:r>
            <a:r>
              <a:rPr lang="en-US" sz="1600" dirty="0" smtClean="0"/>
              <a:t> </a:t>
            </a:r>
            <a:r>
              <a:rPr lang="en-US" sz="1600" dirty="0" err="1" smtClean="0"/>
              <a:t>setiap</a:t>
            </a:r>
            <a:r>
              <a:rPr lang="en-US" sz="1600" dirty="0" smtClean="0"/>
              <a:t> </a:t>
            </a:r>
            <a:r>
              <a:rPr lang="en-US" sz="1600" dirty="0" err="1" smtClean="0"/>
              <a:t>tahunnya</a:t>
            </a:r>
            <a:r>
              <a:rPr lang="en-US" sz="1600" dirty="0" smtClean="0"/>
              <a:t>, </a:t>
            </a:r>
            <a:r>
              <a:rPr lang="en-US" sz="1600" dirty="0" err="1" smtClean="0"/>
              <a:t>maka</a:t>
            </a:r>
            <a:r>
              <a:rPr lang="en-US" sz="1600" dirty="0" smtClean="0"/>
              <a:t> </a:t>
            </a:r>
            <a:r>
              <a:rPr lang="en-US" sz="1600" dirty="0" err="1" smtClean="0"/>
              <a:t>pihak</a:t>
            </a:r>
            <a:r>
              <a:rPr lang="en-US" sz="1600" dirty="0" smtClean="0"/>
              <a:t> bank </a:t>
            </a:r>
            <a:r>
              <a:rPr lang="id-ID" sz="1600" dirty="0" smtClean="0"/>
              <a:t>harus berusaha meningkatkan kemampuannya untuk memperoleh laba dengan total asset maupun modal sendiri, yaitu dengan meningkatkan komposisi dana pihak ketiga sehingga dapat meningkatkan penyaluran kredit yang disertai dengan sistem pengawasan internal kredit yang memadai, meningkatkan pelayanan dan teknologi informasi di bidang perbankan sehingga mewujudkan akses kemudahan dalam bertransaksi dan kecepatan proses bisnis, dan menjaga rasio-rasio keuangan agar relatif stabil.</a:t>
            </a:r>
            <a:endParaRPr lang="en-US" sz="1600" dirty="0" smtClean="0"/>
          </a:p>
          <a:p>
            <a:pPr marL="344488" lvl="0" indent="-344488">
              <a:buAutoNum type="arabicPeriod"/>
            </a:pPr>
            <a:r>
              <a:rPr lang="en-US" sz="1600" dirty="0" err="1" smtClean="0"/>
              <a:t>Bagi</a:t>
            </a:r>
            <a:r>
              <a:rPr lang="en-US" sz="1600" dirty="0" smtClean="0"/>
              <a:t> </a:t>
            </a:r>
            <a:r>
              <a:rPr lang="en-US" sz="1600" dirty="0" err="1" smtClean="0"/>
              <a:t>peneliti</a:t>
            </a:r>
            <a:r>
              <a:rPr lang="en-US" sz="1600" dirty="0" smtClean="0"/>
              <a:t> </a:t>
            </a:r>
            <a:r>
              <a:rPr lang="en-US" sz="1600" dirty="0" err="1" smtClean="0"/>
              <a:t>selanjutnya</a:t>
            </a:r>
            <a:r>
              <a:rPr lang="en-US" sz="1600" dirty="0" smtClean="0"/>
              <a:t> </a:t>
            </a:r>
            <a:r>
              <a:rPr lang="en-US" sz="1600" dirty="0" err="1" smtClean="0"/>
              <a:t>diharapkan</a:t>
            </a:r>
            <a:r>
              <a:rPr lang="en-US" sz="1600" dirty="0" smtClean="0"/>
              <a:t> </a:t>
            </a:r>
            <a:r>
              <a:rPr lang="en-US" sz="1600" dirty="0" err="1" smtClean="0"/>
              <a:t>dapat</a:t>
            </a:r>
            <a:r>
              <a:rPr lang="en-US" sz="1600" dirty="0" smtClean="0"/>
              <a:t> </a:t>
            </a:r>
            <a:r>
              <a:rPr lang="en-US" sz="1600" dirty="0" err="1" smtClean="0"/>
              <a:t>mengembangkan</a:t>
            </a:r>
            <a:r>
              <a:rPr lang="en-US" sz="1600" dirty="0" smtClean="0"/>
              <a:t> </a:t>
            </a:r>
            <a:r>
              <a:rPr lang="en-US" sz="1600" dirty="0" err="1" smtClean="0"/>
              <a:t>penelitian</a:t>
            </a:r>
            <a:r>
              <a:rPr lang="en-US" sz="1600" dirty="0" smtClean="0"/>
              <a:t> </a:t>
            </a:r>
            <a:r>
              <a:rPr lang="en-US" sz="1600" dirty="0" err="1" smtClean="0"/>
              <a:t>guna</a:t>
            </a:r>
            <a:r>
              <a:rPr lang="en-US" sz="1600" dirty="0" smtClean="0"/>
              <a:t> </a:t>
            </a:r>
            <a:r>
              <a:rPr lang="en-US" sz="1600" dirty="0" err="1" smtClean="0"/>
              <a:t>menghasilkan</a:t>
            </a:r>
            <a:r>
              <a:rPr lang="en-US" sz="1600" dirty="0" smtClean="0"/>
              <a:t> </a:t>
            </a:r>
            <a:r>
              <a:rPr lang="en-US" sz="1600" dirty="0" err="1" smtClean="0"/>
              <a:t>penelitian</a:t>
            </a:r>
            <a:r>
              <a:rPr lang="en-US" sz="1600" dirty="0" smtClean="0"/>
              <a:t> yang </a:t>
            </a:r>
            <a:r>
              <a:rPr lang="en-US" sz="1600" dirty="0" err="1" smtClean="0"/>
              <a:t>lebih</a:t>
            </a:r>
            <a:r>
              <a:rPr lang="en-US" sz="1600" dirty="0" smtClean="0"/>
              <a:t> </a:t>
            </a:r>
            <a:r>
              <a:rPr lang="en-US" sz="1600" dirty="0" err="1" smtClean="0"/>
              <a:t>lengkap</a:t>
            </a:r>
            <a:r>
              <a:rPr lang="en-US" sz="1600" dirty="0" smtClean="0"/>
              <a:t> </a:t>
            </a:r>
            <a:r>
              <a:rPr lang="en-US" sz="1600" dirty="0" err="1" smtClean="0"/>
              <a:t>dan</a:t>
            </a:r>
            <a:r>
              <a:rPr lang="en-US" sz="1600" dirty="0" smtClean="0"/>
              <a:t> </a:t>
            </a:r>
            <a:r>
              <a:rPr lang="en-US" sz="1600" dirty="0" err="1" smtClean="0"/>
              <a:t>variatif</a:t>
            </a:r>
            <a:r>
              <a:rPr lang="en-US" sz="1600" dirty="0" smtClean="0"/>
              <a:t> </a:t>
            </a:r>
            <a:r>
              <a:rPr lang="en-US" sz="1600" dirty="0" err="1" smtClean="0"/>
              <a:t>terutama</a:t>
            </a:r>
            <a:r>
              <a:rPr lang="en-US" sz="1600" dirty="0" smtClean="0"/>
              <a:t> yang </a:t>
            </a:r>
            <a:r>
              <a:rPr lang="en-US" sz="1600" dirty="0" err="1" smtClean="0"/>
              <a:t>berhubungan</a:t>
            </a:r>
            <a:r>
              <a:rPr lang="en-US" sz="1600" dirty="0" smtClean="0"/>
              <a:t> </a:t>
            </a:r>
            <a:r>
              <a:rPr lang="en-US" sz="1600" dirty="0" err="1" smtClean="0"/>
              <a:t>dengan</a:t>
            </a:r>
            <a:r>
              <a:rPr lang="en-US" sz="1600" dirty="0" smtClean="0"/>
              <a:t> </a:t>
            </a:r>
            <a:r>
              <a:rPr lang="en-US" sz="1600" dirty="0" err="1" smtClean="0"/>
              <a:t>Kualitas</a:t>
            </a:r>
            <a:r>
              <a:rPr lang="en-US" sz="1600" dirty="0" smtClean="0"/>
              <a:t> </a:t>
            </a:r>
            <a:r>
              <a:rPr lang="en-US" sz="1600" dirty="0" err="1" smtClean="0"/>
              <a:t>Aktiva</a:t>
            </a:r>
            <a:r>
              <a:rPr lang="en-US" sz="1600" dirty="0" smtClean="0"/>
              <a:t> </a:t>
            </a:r>
            <a:r>
              <a:rPr lang="en-US" sz="1600" dirty="0" err="1" smtClean="0"/>
              <a:t>Produktif</a:t>
            </a:r>
            <a:r>
              <a:rPr lang="en-US" sz="1600" dirty="0" smtClean="0"/>
              <a:t> (KAP), </a:t>
            </a:r>
            <a:r>
              <a:rPr lang="en-US" sz="1600" i="1" dirty="0" smtClean="0"/>
              <a:t>Loan to Deposit Ratio </a:t>
            </a:r>
            <a:r>
              <a:rPr lang="en-US" sz="1600" dirty="0" smtClean="0"/>
              <a:t>(LDR), </a:t>
            </a:r>
            <a:r>
              <a:rPr lang="en-US" sz="1600" dirty="0" err="1" smtClean="0"/>
              <a:t>dan</a:t>
            </a:r>
            <a:r>
              <a:rPr lang="en-US" sz="1600" dirty="0" smtClean="0"/>
              <a:t> </a:t>
            </a:r>
            <a:r>
              <a:rPr lang="en-US" sz="1600" dirty="0" err="1" smtClean="0"/>
              <a:t>rasio</a:t>
            </a:r>
            <a:r>
              <a:rPr lang="en-US" sz="1600" dirty="0" smtClean="0"/>
              <a:t> </a:t>
            </a:r>
            <a:r>
              <a:rPr lang="en-US" sz="1600" dirty="0" err="1" smtClean="0"/>
              <a:t>profitabilitas</a:t>
            </a:r>
            <a:r>
              <a:rPr lang="en-US" sz="1600" dirty="0" smtClean="0"/>
              <a:t> (ROA). </a:t>
            </a:r>
          </a:p>
          <a:p>
            <a:pPr>
              <a:buNone/>
            </a:pPr>
            <a:endParaRPr lang="en-US" sz="1600"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None/>
            </a:pPr>
            <a:endParaRPr lang="en-US" sz="6000" dirty="0" smtClean="0"/>
          </a:p>
          <a:p>
            <a:pPr algn="ctr">
              <a:buNone/>
            </a:pPr>
            <a:r>
              <a:rPr lang="en-US" sz="6000" dirty="0" smtClean="0"/>
              <a:t>TERIMAKASIH</a:t>
            </a:r>
            <a:endParaRPr lang="en-US" sz="60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BAB I</a:t>
            </a:r>
            <a:br>
              <a:rPr lang="en-US" dirty="0" smtClean="0"/>
            </a:br>
            <a:r>
              <a:rPr lang="en-US" dirty="0" smtClean="0"/>
              <a:t>LATAR BELAKANG</a:t>
            </a:r>
            <a:endParaRPr lang="en-US" dirty="0"/>
          </a:p>
        </p:txBody>
      </p:sp>
      <p:sp>
        <p:nvSpPr>
          <p:cNvPr id="5" name="Content Placeholder 4"/>
          <p:cNvSpPr>
            <a:spLocks noGrp="1"/>
          </p:cNvSpPr>
          <p:nvPr>
            <p:ph idx="1"/>
          </p:nvPr>
        </p:nvSpPr>
        <p:spPr/>
        <p:txBody>
          <a:bodyPr>
            <a:normAutofit lnSpcReduction="10000"/>
          </a:bodyPr>
          <a:lstStyle/>
          <a:p>
            <a:pPr marL="0" indent="225425" algn="just">
              <a:buNone/>
            </a:pPr>
            <a:r>
              <a:rPr lang="en-US" sz="1800" dirty="0" err="1" smtClean="0">
                <a:cs typeface="Times New Roman" pitchFamily="18" charset="0"/>
              </a:rPr>
              <a:t>Tabel</a:t>
            </a:r>
            <a:r>
              <a:rPr lang="en-US" sz="1800" dirty="0" smtClean="0">
                <a:cs typeface="Times New Roman" pitchFamily="18" charset="0"/>
              </a:rPr>
              <a:t> </a:t>
            </a:r>
            <a:r>
              <a:rPr lang="en-US" sz="1800" dirty="0" err="1" smtClean="0">
                <a:cs typeface="Times New Roman" pitchFamily="18" charset="0"/>
              </a:rPr>
              <a:t>berikut</a:t>
            </a:r>
            <a:r>
              <a:rPr lang="en-US" sz="1800" dirty="0" smtClean="0">
                <a:cs typeface="Times New Roman" pitchFamily="18" charset="0"/>
              </a:rPr>
              <a:t> </a:t>
            </a:r>
            <a:r>
              <a:rPr lang="en-US" sz="1800" dirty="0" err="1" smtClean="0">
                <a:cs typeface="Times New Roman" pitchFamily="18" charset="0"/>
              </a:rPr>
              <a:t>ini</a:t>
            </a:r>
            <a:r>
              <a:rPr lang="en-US" sz="1800" dirty="0" smtClean="0">
                <a:cs typeface="Times New Roman" pitchFamily="18" charset="0"/>
              </a:rPr>
              <a:t> </a:t>
            </a:r>
            <a:r>
              <a:rPr lang="en-US" sz="1800" dirty="0" err="1" smtClean="0">
                <a:cs typeface="Times New Roman" pitchFamily="18" charset="0"/>
              </a:rPr>
              <a:t>menunjukkan</a:t>
            </a:r>
            <a:r>
              <a:rPr lang="en-US" sz="1800" dirty="0" smtClean="0">
                <a:cs typeface="Times New Roman" pitchFamily="18" charset="0"/>
              </a:rPr>
              <a:t> </a:t>
            </a:r>
            <a:r>
              <a:rPr lang="en-US" sz="1800" dirty="0" err="1" smtClean="0">
                <a:cs typeface="Times New Roman" pitchFamily="18" charset="0"/>
              </a:rPr>
              <a:t>gambaran</a:t>
            </a:r>
            <a:r>
              <a:rPr lang="en-US" sz="1800" dirty="0" smtClean="0">
                <a:cs typeface="Times New Roman" pitchFamily="18" charset="0"/>
              </a:rPr>
              <a:t> </a:t>
            </a:r>
            <a:r>
              <a:rPr lang="en-US" sz="1800" dirty="0" err="1" smtClean="0">
                <a:cs typeface="Times New Roman" pitchFamily="18" charset="0"/>
              </a:rPr>
              <a:t>Kualitas</a:t>
            </a:r>
            <a:r>
              <a:rPr lang="en-US" sz="1800" dirty="0" smtClean="0">
                <a:cs typeface="Times New Roman" pitchFamily="18" charset="0"/>
              </a:rPr>
              <a:t> </a:t>
            </a:r>
            <a:r>
              <a:rPr lang="en-US" sz="1800" dirty="0" err="1">
                <a:cs typeface="Times New Roman" pitchFamily="18" charset="0"/>
              </a:rPr>
              <a:t>Aktiva</a:t>
            </a:r>
            <a:r>
              <a:rPr lang="en-US" sz="1800" dirty="0">
                <a:cs typeface="Times New Roman" pitchFamily="18" charset="0"/>
              </a:rPr>
              <a:t> </a:t>
            </a:r>
            <a:r>
              <a:rPr lang="en-US" sz="1800" dirty="0" err="1">
                <a:cs typeface="Times New Roman" pitchFamily="18" charset="0"/>
              </a:rPr>
              <a:t>Produktif</a:t>
            </a:r>
            <a:r>
              <a:rPr lang="en-US" sz="1800" dirty="0">
                <a:cs typeface="Times New Roman" pitchFamily="18" charset="0"/>
              </a:rPr>
              <a:t> (KAP), </a:t>
            </a:r>
            <a:r>
              <a:rPr lang="en-US" sz="1800" i="1" dirty="0">
                <a:cs typeface="Times New Roman" pitchFamily="18" charset="0"/>
              </a:rPr>
              <a:t>Loan to </a:t>
            </a:r>
            <a:r>
              <a:rPr lang="en-US" sz="1800" i="1" dirty="0" smtClean="0">
                <a:cs typeface="Times New Roman" pitchFamily="18" charset="0"/>
              </a:rPr>
              <a:t>Deposit </a:t>
            </a:r>
            <a:r>
              <a:rPr lang="en-US" sz="1800" i="1" dirty="0">
                <a:cs typeface="Times New Roman" pitchFamily="18" charset="0"/>
              </a:rPr>
              <a:t>Ratio</a:t>
            </a:r>
            <a:r>
              <a:rPr lang="en-US" sz="1800" dirty="0">
                <a:cs typeface="Times New Roman" pitchFamily="18" charset="0"/>
              </a:rPr>
              <a:t> (LDR), </a:t>
            </a:r>
            <a:r>
              <a:rPr lang="en-US" sz="1800" dirty="0" err="1">
                <a:cs typeface="Times New Roman" pitchFamily="18" charset="0"/>
              </a:rPr>
              <a:t>dan</a:t>
            </a:r>
            <a:r>
              <a:rPr lang="en-US" sz="1800" dirty="0">
                <a:cs typeface="Times New Roman" pitchFamily="18" charset="0"/>
              </a:rPr>
              <a:t> </a:t>
            </a:r>
            <a:r>
              <a:rPr lang="en-US" sz="1800" dirty="0" err="1">
                <a:cs typeface="Times New Roman" pitchFamily="18" charset="0"/>
              </a:rPr>
              <a:t>Profitabilitas</a:t>
            </a:r>
            <a:r>
              <a:rPr lang="en-US" sz="1800" dirty="0">
                <a:cs typeface="Times New Roman" pitchFamily="18" charset="0"/>
              </a:rPr>
              <a:t> (ROA</a:t>
            </a:r>
            <a:r>
              <a:rPr lang="en-US" sz="1800" dirty="0" smtClean="0">
                <a:cs typeface="Times New Roman" pitchFamily="18" charset="0"/>
              </a:rPr>
              <a:t>) </a:t>
            </a:r>
            <a:r>
              <a:rPr lang="en-US" sz="1800" dirty="0" err="1" smtClean="0">
                <a:cs typeface="Times New Roman" pitchFamily="18" charset="0"/>
              </a:rPr>
              <a:t>pada</a:t>
            </a:r>
            <a:r>
              <a:rPr lang="en-US" sz="1800" dirty="0" smtClean="0">
                <a:cs typeface="Times New Roman" pitchFamily="18" charset="0"/>
              </a:rPr>
              <a:t> PT. Bank </a:t>
            </a:r>
            <a:r>
              <a:rPr lang="en-US" sz="1800" dirty="0" err="1" smtClean="0">
                <a:cs typeface="Times New Roman" pitchFamily="18" charset="0"/>
              </a:rPr>
              <a:t>Bjb</a:t>
            </a:r>
            <a:r>
              <a:rPr lang="en-US" sz="1800" dirty="0" smtClean="0">
                <a:cs typeface="Times New Roman" pitchFamily="18" charset="0"/>
              </a:rPr>
              <a:t>, </a:t>
            </a:r>
            <a:r>
              <a:rPr lang="en-US" sz="1800" dirty="0" err="1" smtClean="0">
                <a:cs typeface="Times New Roman" pitchFamily="18" charset="0"/>
              </a:rPr>
              <a:t>Tbk</a:t>
            </a:r>
            <a:r>
              <a:rPr lang="en-US" sz="1800" dirty="0" smtClean="0">
                <a:cs typeface="Times New Roman" pitchFamily="18" charset="0"/>
              </a:rPr>
              <a:t> </a:t>
            </a:r>
            <a:r>
              <a:rPr lang="en-US" sz="1800" dirty="0" err="1" smtClean="0">
                <a:cs typeface="Times New Roman" pitchFamily="18" charset="0"/>
              </a:rPr>
              <a:t>Periode</a:t>
            </a:r>
            <a:r>
              <a:rPr lang="en-US" sz="1800" dirty="0" smtClean="0">
                <a:cs typeface="Times New Roman" pitchFamily="18" charset="0"/>
              </a:rPr>
              <a:t> 2009-2013:</a:t>
            </a: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just">
              <a:buNone/>
            </a:pPr>
            <a:endParaRPr lang="en-US" sz="1800" dirty="0" smtClean="0">
              <a:cs typeface="Times New Roman" pitchFamily="18" charset="0"/>
            </a:endParaRPr>
          </a:p>
          <a:p>
            <a:pPr marL="0" indent="225425" algn="ctr">
              <a:buNone/>
            </a:pPr>
            <a:endParaRPr lang="en-US" sz="1800" b="1" dirty="0" smtClean="0">
              <a:cs typeface="Times New Roman" pitchFamily="18" charset="0"/>
            </a:endParaRPr>
          </a:p>
          <a:p>
            <a:pPr marL="0" indent="225425" algn="ctr">
              <a:buNone/>
            </a:pPr>
            <a:endParaRPr lang="en-US" sz="1800" b="1" dirty="0" smtClean="0">
              <a:cs typeface="Times New Roman" pitchFamily="18" charset="0"/>
            </a:endParaRPr>
          </a:p>
          <a:p>
            <a:pPr marL="0" indent="225425" algn="ctr">
              <a:buNone/>
            </a:pPr>
            <a:endParaRPr lang="en-US" sz="1800" b="1" dirty="0" smtClean="0">
              <a:cs typeface="Times New Roman" pitchFamily="18" charset="0"/>
            </a:endParaRPr>
          </a:p>
          <a:p>
            <a:pPr marL="0" indent="225425">
              <a:buNone/>
            </a:pPr>
            <a:r>
              <a:rPr lang="en-US" sz="1800" b="1" dirty="0" smtClean="0">
                <a:cs typeface="Times New Roman" pitchFamily="18" charset="0"/>
              </a:rPr>
              <a:t>        </a:t>
            </a:r>
            <a:r>
              <a:rPr lang="en-US" sz="1800" b="1" dirty="0" err="1" smtClean="0"/>
              <a:t>Sumber</a:t>
            </a:r>
            <a:r>
              <a:rPr lang="en-US" sz="1800" b="1" dirty="0" smtClean="0"/>
              <a:t>: </a:t>
            </a:r>
            <a:r>
              <a:rPr lang="en-US" sz="1800" b="1" dirty="0" err="1" smtClean="0"/>
              <a:t>Laporan</a:t>
            </a:r>
            <a:r>
              <a:rPr lang="en-US" sz="1800" b="1" dirty="0" smtClean="0"/>
              <a:t> </a:t>
            </a:r>
            <a:r>
              <a:rPr lang="en-US" sz="1800" b="1" dirty="0" err="1" smtClean="0"/>
              <a:t>Keuangan</a:t>
            </a:r>
            <a:r>
              <a:rPr lang="en-US" sz="1800" b="1" dirty="0" smtClean="0"/>
              <a:t> </a:t>
            </a:r>
            <a:r>
              <a:rPr lang="en-US" sz="1800" b="1" dirty="0" err="1" smtClean="0"/>
              <a:t>Publikasi</a:t>
            </a:r>
            <a:r>
              <a:rPr lang="en-US" sz="1800" b="1" dirty="0" smtClean="0"/>
              <a:t> </a:t>
            </a:r>
            <a:r>
              <a:rPr lang="en-US" sz="1800" b="1" dirty="0" err="1" smtClean="0"/>
              <a:t>Tahunan</a:t>
            </a:r>
            <a:r>
              <a:rPr lang="en-US" sz="1800" b="1" dirty="0" smtClean="0"/>
              <a:t> BJB (Data </a:t>
            </a:r>
            <a:r>
              <a:rPr lang="en-US" sz="1800" b="1" dirty="0" err="1" smtClean="0"/>
              <a:t>diolah</a:t>
            </a:r>
            <a:r>
              <a:rPr lang="en-US" sz="1800" b="1" dirty="0" smtClean="0"/>
              <a:t>, 2014)</a:t>
            </a:r>
            <a:endParaRPr lang="en-US" sz="1800" dirty="0" smtClean="0"/>
          </a:p>
          <a:p>
            <a:pPr marL="0" indent="225425" algn="ctr">
              <a:buNone/>
            </a:pPr>
            <a:endParaRPr lang="en-US" sz="1800" dirty="0" smtClean="0">
              <a:cs typeface="Times New Roman" pitchFamily="18" charset="0"/>
            </a:endParaRPr>
          </a:p>
        </p:txBody>
      </p:sp>
      <p:graphicFrame>
        <p:nvGraphicFramePr>
          <p:cNvPr id="6" name="Table 5"/>
          <p:cNvGraphicFramePr>
            <a:graphicFrameLocks noGrp="1"/>
          </p:cNvGraphicFramePr>
          <p:nvPr/>
        </p:nvGraphicFramePr>
        <p:xfrm>
          <a:off x="1371600" y="2590800"/>
          <a:ext cx="6096000" cy="2895600"/>
        </p:xfrm>
        <a:graphic>
          <a:graphicData uri="http://schemas.openxmlformats.org/drawingml/2006/table">
            <a:tbl>
              <a:tblPr firstRow="1" bandRow="1">
                <a:tableStyleId>{5C22544A-7EE6-4342-B048-85BDC9FD1C3A}</a:tableStyleId>
              </a:tblPr>
              <a:tblGrid>
                <a:gridCol w="1524000"/>
                <a:gridCol w="1524000"/>
                <a:gridCol w="1524000"/>
                <a:gridCol w="1524000"/>
              </a:tblGrid>
              <a:tr h="482600">
                <a:tc>
                  <a:txBody>
                    <a:bodyPr/>
                    <a:lstStyle/>
                    <a:p>
                      <a:pPr algn="ctr"/>
                      <a:r>
                        <a:rPr lang="en-US" dirty="0" err="1" smtClean="0">
                          <a:latin typeface="+mj-lt"/>
                          <a:cs typeface="Times New Roman" pitchFamily="18" charset="0"/>
                        </a:rPr>
                        <a:t>Tahun</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KAP</a:t>
                      </a:r>
                      <a:r>
                        <a:rPr lang="en-US" baseline="0" dirty="0" smtClean="0">
                          <a:latin typeface="+mj-lt"/>
                          <a:cs typeface="Times New Roman" pitchFamily="18" charset="0"/>
                        </a:rPr>
                        <a:t> </a:t>
                      </a:r>
                      <a:r>
                        <a:rPr lang="en-US" dirty="0" smtClean="0">
                          <a:latin typeface="+mj-lt"/>
                          <a:cs typeface="Times New Roman" pitchFamily="18" charset="0"/>
                        </a:rPr>
                        <a:t>(%)</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LDR</a:t>
                      </a:r>
                      <a:r>
                        <a:rPr lang="en-US" baseline="0" dirty="0" smtClean="0">
                          <a:latin typeface="+mj-lt"/>
                          <a:cs typeface="Times New Roman" pitchFamily="18" charset="0"/>
                        </a:rPr>
                        <a:t> (%)</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ROA (%)</a:t>
                      </a:r>
                      <a:endParaRPr lang="en-US" dirty="0">
                        <a:latin typeface="+mj-lt"/>
                        <a:cs typeface="Times New Roman" pitchFamily="18" charset="0"/>
                      </a:endParaRPr>
                    </a:p>
                  </a:txBody>
                  <a:tcPr/>
                </a:tc>
              </a:tr>
              <a:tr h="482600">
                <a:tc>
                  <a:txBody>
                    <a:bodyPr/>
                    <a:lstStyle/>
                    <a:p>
                      <a:pPr algn="ctr"/>
                      <a:r>
                        <a:rPr lang="en-US" dirty="0" smtClean="0">
                          <a:latin typeface="+mj-lt"/>
                          <a:cs typeface="Times New Roman" pitchFamily="18" charset="0"/>
                        </a:rPr>
                        <a:t>2009</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1.33</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82.47</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3.24</a:t>
                      </a:r>
                      <a:endParaRPr lang="en-US" dirty="0">
                        <a:latin typeface="+mj-lt"/>
                        <a:cs typeface="Times New Roman" pitchFamily="18" charset="0"/>
                      </a:endParaRPr>
                    </a:p>
                  </a:txBody>
                  <a:tcPr/>
                </a:tc>
              </a:tr>
              <a:tr h="482600">
                <a:tc>
                  <a:txBody>
                    <a:bodyPr/>
                    <a:lstStyle/>
                    <a:p>
                      <a:pPr algn="ctr"/>
                      <a:r>
                        <a:rPr lang="en-US" dirty="0" smtClean="0">
                          <a:latin typeface="+mj-lt"/>
                          <a:cs typeface="Times New Roman" pitchFamily="18" charset="0"/>
                        </a:rPr>
                        <a:t>2010</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1.79</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71.14</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3.15</a:t>
                      </a:r>
                      <a:endParaRPr lang="en-US" dirty="0">
                        <a:latin typeface="+mj-lt"/>
                        <a:cs typeface="Times New Roman" pitchFamily="18" charset="0"/>
                      </a:endParaRPr>
                    </a:p>
                  </a:txBody>
                  <a:tcPr/>
                </a:tc>
              </a:tr>
              <a:tr h="482600">
                <a:tc>
                  <a:txBody>
                    <a:bodyPr/>
                    <a:lstStyle/>
                    <a:p>
                      <a:pPr algn="ctr"/>
                      <a:r>
                        <a:rPr lang="en-US" dirty="0" smtClean="0">
                          <a:latin typeface="+mj-lt"/>
                          <a:cs typeface="Times New Roman" pitchFamily="18" charset="0"/>
                        </a:rPr>
                        <a:t>2011</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1.21</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72.95</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2.65</a:t>
                      </a:r>
                      <a:endParaRPr lang="en-US" dirty="0">
                        <a:latin typeface="+mj-lt"/>
                        <a:cs typeface="Times New Roman" pitchFamily="18" charset="0"/>
                      </a:endParaRPr>
                    </a:p>
                  </a:txBody>
                  <a:tcPr/>
                </a:tc>
              </a:tr>
              <a:tr h="482600">
                <a:tc>
                  <a:txBody>
                    <a:bodyPr/>
                    <a:lstStyle/>
                    <a:p>
                      <a:pPr algn="ctr"/>
                      <a:r>
                        <a:rPr lang="en-US" dirty="0" smtClean="0">
                          <a:latin typeface="+mj-lt"/>
                          <a:cs typeface="Times New Roman" pitchFamily="18" charset="0"/>
                        </a:rPr>
                        <a:t>2012</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1.80</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74.09</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2.46</a:t>
                      </a:r>
                      <a:endParaRPr lang="en-US" dirty="0">
                        <a:latin typeface="+mj-lt"/>
                        <a:cs typeface="Times New Roman" pitchFamily="18" charset="0"/>
                      </a:endParaRPr>
                    </a:p>
                  </a:txBody>
                  <a:tcPr/>
                </a:tc>
              </a:tr>
              <a:tr h="482600">
                <a:tc>
                  <a:txBody>
                    <a:bodyPr/>
                    <a:lstStyle/>
                    <a:p>
                      <a:pPr algn="ctr"/>
                      <a:r>
                        <a:rPr lang="en-US" dirty="0" smtClean="0">
                          <a:latin typeface="+mj-lt"/>
                          <a:cs typeface="Times New Roman" pitchFamily="18" charset="0"/>
                        </a:rPr>
                        <a:t>2013</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2.73</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96.47</a:t>
                      </a:r>
                      <a:endParaRPr lang="en-US" dirty="0">
                        <a:latin typeface="+mj-lt"/>
                        <a:cs typeface="Times New Roman" pitchFamily="18" charset="0"/>
                      </a:endParaRPr>
                    </a:p>
                  </a:txBody>
                  <a:tcPr/>
                </a:tc>
                <a:tc>
                  <a:txBody>
                    <a:bodyPr/>
                    <a:lstStyle/>
                    <a:p>
                      <a:pPr algn="ctr"/>
                      <a:r>
                        <a:rPr lang="en-US" dirty="0" smtClean="0">
                          <a:latin typeface="+mj-lt"/>
                          <a:cs typeface="Times New Roman" pitchFamily="18" charset="0"/>
                        </a:rPr>
                        <a:t>2.61</a:t>
                      </a:r>
                      <a:endParaRPr lang="en-US" dirty="0">
                        <a:latin typeface="+mj-lt"/>
                        <a:cs typeface="Times New Roman" pitchFamily="18" charset="0"/>
                      </a:endParaRPr>
                    </a:p>
                  </a:txBody>
                  <a:tcPr/>
                </a:tc>
              </a:tr>
            </a:tbl>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62500" lnSpcReduction="20000"/>
          </a:bodyPr>
          <a:lstStyle/>
          <a:p>
            <a:r>
              <a:rPr lang="en-US" dirty="0" err="1" smtClean="0"/>
              <a:t>Diketahui</a:t>
            </a:r>
            <a:r>
              <a:rPr lang="en-US" dirty="0" smtClean="0"/>
              <a:t> </a:t>
            </a:r>
            <a:r>
              <a:rPr lang="en-US" dirty="0" err="1" smtClean="0"/>
              <a:t>bahwa</a:t>
            </a:r>
            <a:r>
              <a:rPr lang="en-US" dirty="0" smtClean="0"/>
              <a:t> </a:t>
            </a:r>
            <a:r>
              <a:rPr lang="en-US" dirty="0" err="1" smtClean="0"/>
              <a:t>Kualitas</a:t>
            </a:r>
            <a:r>
              <a:rPr lang="en-US" dirty="0" smtClean="0"/>
              <a:t> </a:t>
            </a:r>
            <a:r>
              <a:rPr lang="en-US" dirty="0" err="1" smtClean="0"/>
              <a:t>Aktiva</a:t>
            </a:r>
            <a:r>
              <a:rPr lang="en-US" dirty="0" smtClean="0"/>
              <a:t> </a:t>
            </a:r>
            <a:r>
              <a:rPr lang="en-US" dirty="0" err="1" smtClean="0"/>
              <a:t>Produktif</a:t>
            </a:r>
            <a:r>
              <a:rPr lang="en-US" dirty="0" smtClean="0"/>
              <a:t> (KAP), </a:t>
            </a:r>
            <a:r>
              <a:rPr lang="en-US" i="1" dirty="0" smtClean="0"/>
              <a:t>Loan to Deposit Ratio </a:t>
            </a:r>
            <a:r>
              <a:rPr lang="en-US" dirty="0" smtClean="0"/>
              <a:t>(LDR), </a:t>
            </a:r>
            <a:r>
              <a:rPr lang="en-US" dirty="0" err="1" smtClean="0"/>
              <a:t>dan</a:t>
            </a:r>
            <a:r>
              <a:rPr lang="en-US" dirty="0" smtClean="0"/>
              <a:t> </a:t>
            </a:r>
            <a:r>
              <a:rPr lang="en-US" dirty="0" err="1" smtClean="0"/>
              <a:t>Profitabilitas</a:t>
            </a:r>
            <a:r>
              <a:rPr lang="en-US" dirty="0" smtClean="0"/>
              <a:t> (ROA) </a:t>
            </a:r>
            <a:r>
              <a:rPr lang="en-US" dirty="0" err="1" smtClean="0"/>
              <a:t>pada</a:t>
            </a:r>
            <a:r>
              <a:rPr lang="en-US" dirty="0" smtClean="0"/>
              <a:t> PT. Bank </a:t>
            </a:r>
            <a:r>
              <a:rPr lang="en-US" dirty="0" err="1" smtClean="0"/>
              <a:t>Bjb</a:t>
            </a:r>
            <a:r>
              <a:rPr lang="en-US" dirty="0" smtClean="0"/>
              <a:t>, </a:t>
            </a:r>
            <a:r>
              <a:rPr lang="en-US" dirty="0" err="1" smtClean="0"/>
              <a:t>Tbk</a:t>
            </a:r>
            <a:r>
              <a:rPr lang="en-US" dirty="0" smtClean="0"/>
              <a:t> </a:t>
            </a:r>
            <a:r>
              <a:rPr lang="en-US" dirty="0" err="1" smtClean="0"/>
              <a:t>selama</a:t>
            </a:r>
            <a:r>
              <a:rPr lang="en-US" dirty="0" smtClean="0"/>
              <a:t> </a:t>
            </a:r>
            <a:r>
              <a:rPr lang="en-US" dirty="0" err="1" smtClean="0"/>
              <a:t>periode</a:t>
            </a:r>
            <a:r>
              <a:rPr lang="en-US" dirty="0" smtClean="0"/>
              <a:t> 2009 </a:t>
            </a:r>
            <a:r>
              <a:rPr lang="en-US" dirty="0" err="1" smtClean="0"/>
              <a:t>sampai</a:t>
            </a:r>
            <a:r>
              <a:rPr lang="en-US" dirty="0" smtClean="0"/>
              <a:t> </a:t>
            </a:r>
            <a:r>
              <a:rPr lang="en-US" dirty="0" err="1" smtClean="0"/>
              <a:t>dengan</a:t>
            </a:r>
            <a:r>
              <a:rPr lang="en-US" dirty="0" smtClean="0"/>
              <a:t> 2013 </a:t>
            </a:r>
            <a:r>
              <a:rPr lang="en-US" dirty="0" err="1" smtClean="0"/>
              <a:t>mengalami</a:t>
            </a:r>
            <a:r>
              <a:rPr lang="en-US" dirty="0" smtClean="0"/>
              <a:t> </a:t>
            </a:r>
            <a:r>
              <a:rPr lang="en-US" dirty="0" err="1" smtClean="0"/>
              <a:t>fluktuasi</a:t>
            </a:r>
            <a:r>
              <a:rPr lang="en-US" dirty="0" smtClean="0"/>
              <a:t> </a:t>
            </a:r>
            <a:r>
              <a:rPr lang="en-US" dirty="0" err="1" smtClean="0"/>
              <a:t>atau</a:t>
            </a:r>
            <a:r>
              <a:rPr lang="en-US" dirty="0" smtClean="0"/>
              <a:t> </a:t>
            </a:r>
            <a:r>
              <a:rPr lang="en-US" dirty="0" err="1" smtClean="0"/>
              <a:t>terdapat</a:t>
            </a:r>
            <a:r>
              <a:rPr lang="en-US" dirty="0" smtClean="0"/>
              <a:t> </a:t>
            </a:r>
            <a:r>
              <a:rPr lang="en-US" dirty="0" err="1" smtClean="0"/>
              <a:t>peningkatan</a:t>
            </a:r>
            <a:r>
              <a:rPr lang="en-US" dirty="0" smtClean="0"/>
              <a:t> </a:t>
            </a:r>
            <a:r>
              <a:rPr lang="en-US" dirty="0" err="1" smtClean="0"/>
              <a:t>dan</a:t>
            </a:r>
            <a:r>
              <a:rPr lang="en-US" dirty="0" smtClean="0"/>
              <a:t> </a:t>
            </a:r>
            <a:r>
              <a:rPr lang="en-US" dirty="0" err="1" smtClean="0"/>
              <a:t>penurunan</a:t>
            </a:r>
            <a:r>
              <a:rPr lang="en-US" dirty="0" smtClean="0"/>
              <a:t> </a:t>
            </a:r>
            <a:r>
              <a:rPr lang="en-US" dirty="0" err="1" smtClean="0"/>
              <a:t>pada</a:t>
            </a:r>
            <a:r>
              <a:rPr lang="en-US" dirty="0" smtClean="0"/>
              <a:t> </a:t>
            </a:r>
            <a:r>
              <a:rPr lang="en-US" dirty="0" err="1" smtClean="0"/>
              <a:t>setiap</a:t>
            </a:r>
            <a:r>
              <a:rPr lang="en-US" dirty="0" smtClean="0"/>
              <a:t> </a:t>
            </a:r>
            <a:r>
              <a:rPr lang="en-US" dirty="0" err="1" smtClean="0"/>
              <a:t>tahunnya</a:t>
            </a:r>
            <a:r>
              <a:rPr lang="en-US" dirty="0" smtClean="0"/>
              <a:t>. </a:t>
            </a:r>
            <a:r>
              <a:rPr lang="en-US" dirty="0" err="1" smtClean="0"/>
              <a:t>Dapat</a:t>
            </a:r>
            <a:r>
              <a:rPr lang="en-US" dirty="0" smtClean="0"/>
              <a:t> </a:t>
            </a:r>
            <a:r>
              <a:rPr lang="en-US" dirty="0" err="1" smtClean="0"/>
              <a:t>terlihat</a:t>
            </a:r>
            <a:r>
              <a:rPr lang="en-US" dirty="0" smtClean="0"/>
              <a:t> </a:t>
            </a:r>
            <a:r>
              <a:rPr lang="en-US" dirty="0" err="1" smtClean="0"/>
              <a:t>bahwa</a:t>
            </a:r>
            <a:r>
              <a:rPr lang="en-US" dirty="0" smtClean="0"/>
              <a:t> </a:t>
            </a:r>
            <a:r>
              <a:rPr lang="en-US" dirty="0" err="1" smtClean="0"/>
              <a:t>praktiknya</a:t>
            </a:r>
            <a:r>
              <a:rPr lang="en-US" dirty="0" smtClean="0"/>
              <a:t> </a:t>
            </a:r>
            <a:r>
              <a:rPr lang="en-US" dirty="0" err="1" smtClean="0"/>
              <a:t>terkadang</a:t>
            </a:r>
            <a:r>
              <a:rPr lang="en-US" dirty="0" smtClean="0"/>
              <a:t> </a:t>
            </a:r>
            <a:r>
              <a:rPr lang="en-US" dirty="0" err="1" smtClean="0"/>
              <a:t>terdapat</a:t>
            </a:r>
            <a:r>
              <a:rPr lang="en-US" dirty="0" smtClean="0"/>
              <a:t> </a:t>
            </a:r>
            <a:r>
              <a:rPr lang="en-US" dirty="0" err="1" smtClean="0"/>
              <a:t>permasalahan</a:t>
            </a:r>
            <a:r>
              <a:rPr lang="en-US" dirty="0" smtClean="0"/>
              <a:t> </a:t>
            </a:r>
            <a:r>
              <a:rPr lang="en-US" dirty="0" err="1" smtClean="0"/>
              <a:t>dimana</a:t>
            </a:r>
            <a:r>
              <a:rPr lang="en-US" dirty="0" smtClean="0"/>
              <a:t> </a:t>
            </a:r>
            <a:r>
              <a:rPr lang="en-US" dirty="0" err="1" smtClean="0"/>
              <a:t>pada</a:t>
            </a:r>
            <a:r>
              <a:rPr lang="en-US" dirty="0" smtClean="0"/>
              <a:t> </a:t>
            </a:r>
            <a:r>
              <a:rPr lang="en-US" dirty="0" err="1" smtClean="0"/>
              <a:t>saat</a:t>
            </a:r>
            <a:r>
              <a:rPr lang="en-US" dirty="0" smtClean="0"/>
              <a:t> </a:t>
            </a:r>
            <a:r>
              <a:rPr lang="en-US" dirty="0" err="1" smtClean="0"/>
              <a:t>Kualitas</a:t>
            </a:r>
            <a:r>
              <a:rPr lang="en-US" dirty="0" smtClean="0"/>
              <a:t> </a:t>
            </a:r>
            <a:r>
              <a:rPr lang="en-US" dirty="0" err="1" smtClean="0"/>
              <a:t>Aktiva</a:t>
            </a:r>
            <a:r>
              <a:rPr lang="en-US" dirty="0" smtClean="0"/>
              <a:t> </a:t>
            </a:r>
            <a:r>
              <a:rPr lang="en-US" dirty="0" err="1" smtClean="0"/>
              <a:t>Produktif</a:t>
            </a:r>
            <a:r>
              <a:rPr lang="en-US" dirty="0" smtClean="0"/>
              <a:t> (KAP) </a:t>
            </a:r>
            <a:r>
              <a:rPr lang="en-US" dirty="0" err="1" smtClean="0"/>
              <a:t>dan</a:t>
            </a:r>
            <a:r>
              <a:rPr lang="en-US" dirty="0" smtClean="0"/>
              <a:t> </a:t>
            </a:r>
            <a:r>
              <a:rPr lang="en-US" i="1" dirty="0" smtClean="0"/>
              <a:t>Loan to Deposit Ratio </a:t>
            </a:r>
            <a:r>
              <a:rPr lang="en-US" dirty="0" smtClean="0"/>
              <a:t>(LDR) </a:t>
            </a:r>
            <a:r>
              <a:rPr lang="en-US" dirty="0" err="1" smtClean="0"/>
              <a:t>meningkat</a:t>
            </a:r>
            <a:r>
              <a:rPr lang="en-US" dirty="0" smtClean="0"/>
              <a:t> </a:t>
            </a:r>
            <a:r>
              <a:rPr lang="en-US" dirty="0" err="1" smtClean="0"/>
              <a:t>pada</a:t>
            </a:r>
            <a:r>
              <a:rPr lang="en-US" dirty="0" smtClean="0"/>
              <a:t> </a:t>
            </a:r>
            <a:r>
              <a:rPr lang="en-US" dirty="0" err="1" smtClean="0"/>
              <a:t>satu</a:t>
            </a:r>
            <a:r>
              <a:rPr lang="en-US" dirty="0" smtClean="0"/>
              <a:t> </a:t>
            </a:r>
            <a:r>
              <a:rPr lang="en-US" dirty="0" err="1" smtClean="0"/>
              <a:t>sisi</a:t>
            </a:r>
            <a:r>
              <a:rPr lang="en-US" dirty="0" smtClean="0"/>
              <a:t> </a:t>
            </a:r>
            <a:r>
              <a:rPr lang="en-US" dirty="0" err="1" smtClean="0"/>
              <a:t>profitabilitas</a:t>
            </a:r>
            <a:r>
              <a:rPr lang="en-US" dirty="0" smtClean="0"/>
              <a:t> bank yang </a:t>
            </a:r>
            <a:r>
              <a:rPr lang="en-US" dirty="0" err="1" smtClean="0"/>
              <a:t>diukur</a:t>
            </a:r>
            <a:r>
              <a:rPr lang="en-US" dirty="0" smtClean="0"/>
              <a:t> </a:t>
            </a:r>
            <a:r>
              <a:rPr lang="en-US" dirty="0" err="1" smtClean="0"/>
              <a:t>dengan</a:t>
            </a:r>
            <a:r>
              <a:rPr lang="en-US" dirty="0" smtClean="0"/>
              <a:t> </a:t>
            </a:r>
            <a:r>
              <a:rPr lang="en-US" dirty="0" err="1" smtClean="0"/>
              <a:t>menggunakan</a:t>
            </a:r>
            <a:r>
              <a:rPr lang="en-US" dirty="0" smtClean="0"/>
              <a:t> </a:t>
            </a:r>
            <a:r>
              <a:rPr lang="en-US" i="1" dirty="0" smtClean="0"/>
              <a:t>Return On Asset </a:t>
            </a:r>
            <a:r>
              <a:rPr lang="en-US" dirty="0" smtClean="0"/>
              <a:t>(ROA) </a:t>
            </a:r>
            <a:r>
              <a:rPr lang="en-US" dirty="0" err="1" smtClean="0"/>
              <a:t>mengalami</a:t>
            </a:r>
            <a:r>
              <a:rPr lang="en-US" dirty="0" smtClean="0"/>
              <a:t> </a:t>
            </a:r>
            <a:r>
              <a:rPr lang="en-US" dirty="0" err="1" smtClean="0"/>
              <a:t>penurunan</a:t>
            </a:r>
            <a:r>
              <a:rPr lang="en-US" dirty="0" smtClean="0"/>
              <a:t> </a:t>
            </a:r>
            <a:r>
              <a:rPr lang="en-US" dirty="0" err="1" smtClean="0"/>
              <a:t>ataupun</a:t>
            </a:r>
            <a:r>
              <a:rPr lang="en-US" dirty="0" smtClean="0"/>
              <a:t> </a:t>
            </a:r>
            <a:r>
              <a:rPr lang="en-US" dirty="0" err="1" smtClean="0"/>
              <a:t>sebaliknya</a:t>
            </a:r>
            <a:r>
              <a:rPr lang="en-US" dirty="0" smtClean="0"/>
              <a:t>.</a:t>
            </a:r>
          </a:p>
          <a:p>
            <a:r>
              <a:rPr lang="en-US" dirty="0" err="1" smtClean="0"/>
              <a:t>Menurut</a:t>
            </a:r>
            <a:r>
              <a:rPr lang="en-US" dirty="0" smtClean="0"/>
              <a:t> </a:t>
            </a:r>
            <a:r>
              <a:rPr lang="en-US" dirty="0" err="1" smtClean="0"/>
              <a:t>Nur</a:t>
            </a:r>
            <a:r>
              <a:rPr lang="en-US" dirty="0" smtClean="0"/>
              <a:t> </a:t>
            </a:r>
            <a:r>
              <a:rPr lang="en-US" dirty="0" err="1" smtClean="0"/>
              <a:t>Aini</a:t>
            </a:r>
            <a:r>
              <a:rPr lang="en-US" dirty="0" smtClean="0"/>
              <a:t> (2013) yang </a:t>
            </a:r>
            <a:r>
              <a:rPr lang="en-US" dirty="0" err="1" smtClean="0"/>
              <a:t>meneliti</a:t>
            </a:r>
            <a:r>
              <a:rPr lang="en-US" dirty="0" smtClean="0"/>
              <a:t> </a:t>
            </a:r>
            <a:r>
              <a:rPr lang="en-US" dirty="0" err="1" smtClean="0"/>
              <a:t>pengaruh</a:t>
            </a:r>
            <a:r>
              <a:rPr lang="en-US" dirty="0" smtClean="0"/>
              <a:t> CAR, NIM, LDR, NPL, BOPO, </a:t>
            </a:r>
            <a:r>
              <a:rPr lang="en-US" dirty="0" err="1" smtClean="0"/>
              <a:t>dan</a:t>
            </a:r>
            <a:r>
              <a:rPr lang="en-US" dirty="0" smtClean="0"/>
              <a:t> </a:t>
            </a:r>
            <a:r>
              <a:rPr lang="en-US" dirty="0" err="1" smtClean="0"/>
              <a:t>Kualitas</a:t>
            </a:r>
            <a:r>
              <a:rPr lang="en-US" dirty="0" smtClean="0"/>
              <a:t> </a:t>
            </a:r>
            <a:r>
              <a:rPr lang="en-US" dirty="0" err="1" smtClean="0"/>
              <a:t>Aktiva</a:t>
            </a:r>
            <a:r>
              <a:rPr lang="en-US" dirty="0" smtClean="0"/>
              <a:t> </a:t>
            </a:r>
            <a:r>
              <a:rPr lang="en-US" dirty="0" err="1" smtClean="0"/>
              <a:t>Produktif</a:t>
            </a:r>
            <a:r>
              <a:rPr lang="en-US" dirty="0" smtClean="0"/>
              <a:t> (KAP) </a:t>
            </a:r>
            <a:r>
              <a:rPr lang="en-US" dirty="0" err="1" smtClean="0"/>
              <a:t>terhadap</a:t>
            </a:r>
            <a:r>
              <a:rPr lang="en-US" dirty="0" smtClean="0"/>
              <a:t> </a:t>
            </a:r>
            <a:r>
              <a:rPr lang="en-US" dirty="0" err="1" smtClean="0"/>
              <a:t>perubahan</a:t>
            </a:r>
            <a:r>
              <a:rPr lang="en-US" dirty="0" smtClean="0"/>
              <a:t> </a:t>
            </a:r>
            <a:r>
              <a:rPr lang="en-US" dirty="0" err="1" smtClean="0"/>
              <a:t>laba</a:t>
            </a:r>
            <a:r>
              <a:rPr lang="en-US" dirty="0" smtClean="0"/>
              <a:t>, </a:t>
            </a:r>
            <a:r>
              <a:rPr lang="en-US" dirty="0" err="1" smtClean="0"/>
              <a:t>dimana</a:t>
            </a:r>
            <a:r>
              <a:rPr lang="en-US" dirty="0" smtClean="0"/>
              <a:t> </a:t>
            </a:r>
            <a:r>
              <a:rPr lang="en-US" dirty="0" err="1" smtClean="0"/>
              <a:t>hasil</a:t>
            </a:r>
            <a:r>
              <a:rPr lang="en-US" dirty="0" smtClean="0"/>
              <a:t> </a:t>
            </a:r>
            <a:r>
              <a:rPr lang="en-US" dirty="0" err="1" smtClean="0"/>
              <a:t>penelitian</a:t>
            </a:r>
            <a:r>
              <a:rPr lang="en-US" dirty="0" smtClean="0"/>
              <a:t> </a:t>
            </a:r>
            <a:r>
              <a:rPr lang="en-US" dirty="0" err="1" smtClean="0"/>
              <a:t>Uji</a:t>
            </a:r>
            <a:r>
              <a:rPr lang="en-US" dirty="0" smtClean="0"/>
              <a:t> </a:t>
            </a:r>
            <a:r>
              <a:rPr lang="en-US" dirty="0" err="1" smtClean="0"/>
              <a:t>anova</a:t>
            </a:r>
            <a:r>
              <a:rPr lang="en-US" dirty="0" smtClean="0"/>
              <a:t> </a:t>
            </a:r>
            <a:r>
              <a:rPr lang="en-US" dirty="0" err="1" smtClean="0"/>
              <a:t>atau</a:t>
            </a:r>
            <a:r>
              <a:rPr lang="en-US" dirty="0" smtClean="0"/>
              <a:t> F test </a:t>
            </a:r>
            <a:r>
              <a:rPr lang="en-US" dirty="0" err="1" smtClean="0"/>
              <a:t>menunjukkan</a:t>
            </a:r>
            <a:r>
              <a:rPr lang="en-US" dirty="0" smtClean="0"/>
              <a:t> </a:t>
            </a:r>
            <a:r>
              <a:rPr lang="en-US" dirty="0" err="1" smtClean="0"/>
              <a:t>bahwa</a:t>
            </a:r>
            <a:r>
              <a:rPr lang="en-US" dirty="0" smtClean="0"/>
              <a:t> </a:t>
            </a:r>
            <a:r>
              <a:rPr lang="en-US" dirty="0" err="1" smtClean="0"/>
              <a:t>variabel</a:t>
            </a:r>
            <a:r>
              <a:rPr lang="en-US" dirty="0" smtClean="0"/>
              <a:t> </a:t>
            </a:r>
            <a:r>
              <a:rPr lang="en-US" dirty="0" smtClean="0"/>
              <a:t>CAR, NIM, LDR, NPL, BOPO </a:t>
            </a:r>
            <a:r>
              <a:rPr lang="en-US" dirty="0" err="1" smtClean="0"/>
              <a:t>dan</a:t>
            </a:r>
            <a:r>
              <a:rPr lang="en-US" dirty="0" smtClean="0"/>
              <a:t> KAP </a:t>
            </a:r>
            <a:r>
              <a:rPr lang="en-US" dirty="0" err="1" smtClean="0"/>
              <a:t>secara</a:t>
            </a:r>
            <a:r>
              <a:rPr lang="en-US" dirty="0" smtClean="0"/>
              <a:t> </a:t>
            </a:r>
            <a:r>
              <a:rPr lang="en-US" dirty="0" err="1" smtClean="0"/>
              <a:t>bersama-sama</a:t>
            </a:r>
            <a:r>
              <a:rPr lang="en-US" dirty="0" smtClean="0"/>
              <a:t> </a:t>
            </a:r>
            <a:r>
              <a:rPr lang="en-US" dirty="0" err="1" smtClean="0"/>
              <a:t>berpengaruh</a:t>
            </a:r>
            <a:r>
              <a:rPr lang="en-US" dirty="0" smtClean="0"/>
              <a:t> </a:t>
            </a:r>
            <a:r>
              <a:rPr lang="en-US" dirty="0" err="1" smtClean="0"/>
              <a:t>signifikan</a:t>
            </a:r>
            <a:r>
              <a:rPr lang="en-US" dirty="0" smtClean="0"/>
              <a:t> </a:t>
            </a:r>
            <a:r>
              <a:rPr lang="en-US" dirty="0" err="1" smtClean="0"/>
              <a:t>terhadap</a:t>
            </a:r>
            <a:r>
              <a:rPr lang="en-US" dirty="0" smtClean="0"/>
              <a:t> </a:t>
            </a:r>
            <a:r>
              <a:rPr lang="en-US" dirty="0" err="1" smtClean="0"/>
              <a:t>perubahan</a:t>
            </a:r>
            <a:r>
              <a:rPr lang="en-US" dirty="0" smtClean="0"/>
              <a:t> </a:t>
            </a:r>
            <a:r>
              <a:rPr lang="en-US" dirty="0" err="1" smtClean="0"/>
              <a:t>laba</a:t>
            </a:r>
            <a:r>
              <a:rPr lang="en-US" dirty="0" smtClean="0"/>
              <a:t>, </a:t>
            </a:r>
            <a:r>
              <a:rPr lang="en-US" dirty="0" err="1" smtClean="0"/>
              <a:t>sehingga</a:t>
            </a:r>
            <a:r>
              <a:rPr lang="en-US" dirty="0" smtClean="0"/>
              <a:t> model </a:t>
            </a:r>
            <a:r>
              <a:rPr lang="en-US" dirty="0" err="1" smtClean="0"/>
              <a:t>regresi</a:t>
            </a:r>
            <a:r>
              <a:rPr lang="en-US" dirty="0" smtClean="0"/>
              <a:t> </a:t>
            </a:r>
            <a:r>
              <a:rPr lang="en-US" dirty="0" err="1" smtClean="0"/>
              <a:t>ini</a:t>
            </a:r>
            <a:r>
              <a:rPr lang="en-US" dirty="0" smtClean="0"/>
              <a:t> </a:t>
            </a:r>
            <a:r>
              <a:rPr lang="en-US" dirty="0" err="1" smtClean="0"/>
              <a:t>memenuhi</a:t>
            </a:r>
            <a:r>
              <a:rPr lang="en-US" dirty="0" smtClean="0"/>
              <a:t> </a:t>
            </a:r>
            <a:r>
              <a:rPr lang="en-US" dirty="0" err="1" smtClean="0"/>
              <a:t>syarat</a:t>
            </a:r>
            <a:r>
              <a:rPr lang="en-US" dirty="0" smtClean="0"/>
              <a:t> </a:t>
            </a:r>
            <a:r>
              <a:rPr lang="en-US" dirty="0" err="1" smtClean="0"/>
              <a:t>dan</a:t>
            </a:r>
            <a:r>
              <a:rPr lang="en-US" dirty="0" smtClean="0"/>
              <a:t> </a:t>
            </a:r>
            <a:r>
              <a:rPr lang="en-US" dirty="0" err="1" smtClean="0"/>
              <a:t>dapat</a:t>
            </a:r>
            <a:r>
              <a:rPr lang="en-US" dirty="0" smtClean="0"/>
              <a:t> </a:t>
            </a:r>
            <a:r>
              <a:rPr lang="en-US" dirty="0" err="1" smtClean="0"/>
              <a:t>digunakan</a:t>
            </a:r>
            <a:r>
              <a:rPr lang="en-US" dirty="0" smtClean="0"/>
              <a:t> </a:t>
            </a:r>
            <a:r>
              <a:rPr lang="en-US" dirty="0" err="1" smtClean="0"/>
              <a:t>untuk</a:t>
            </a:r>
            <a:r>
              <a:rPr lang="en-US" dirty="0" smtClean="0"/>
              <a:t> </a:t>
            </a:r>
            <a:r>
              <a:rPr lang="en-US" dirty="0" err="1" smtClean="0"/>
              <a:t>memprediksi</a:t>
            </a:r>
            <a:r>
              <a:rPr lang="en-US" dirty="0" smtClean="0"/>
              <a:t> </a:t>
            </a:r>
            <a:r>
              <a:rPr lang="en-US" dirty="0" err="1" smtClean="0"/>
              <a:t>perubahan</a:t>
            </a:r>
            <a:r>
              <a:rPr lang="en-US" dirty="0" smtClean="0"/>
              <a:t> </a:t>
            </a:r>
            <a:r>
              <a:rPr lang="en-US" dirty="0" err="1" smtClean="0"/>
              <a:t>laba</a:t>
            </a:r>
            <a:r>
              <a:rPr lang="en-US" dirty="0" smtClean="0"/>
              <a:t>. </a:t>
            </a:r>
            <a:r>
              <a:rPr lang="en-US" dirty="0" err="1" smtClean="0"/>
              <a:t>Hasil</a:t>
            </a:r>
            <a:r>
              <a:rPr lang="en-US" dirty="0" smtClean="0"/>
              <a:t> </a:t>
            </a:r>
            <a:r>
              <a:rPr lang="en-US" dirty="0" err="1" smtClean="0"/>
              <a:t>Uji</a:t>
            </a:r>
            <a:r>
              <a:rPr lang="en-US" dirty="0" smtClean="0"/>
              <a:t> t </a:t>
            </a:r>
            <a:r>
              <a:rPr lang="en-US" dirty="0" err="1" smtClean="0"/>
              <a:t>menunjukkan</a:t>
            </a:r>
            <a:r>
              <a:rPr lang="en-US" dirty="0" smtClean="0"/>
              <a:t> </a:t>
            </a:r>
            <a:r>
              <a:rPr lang="en-US" dirty="0" err="1" smtClean="0"/>
              <a:t>bahwa</a:t>
            </a:r>
            <a:r>
              <a:rPr lang="en-US" dirty="0" smtClean="0"/>
              <a:t> LDR </a:t>
            </a:r>
            <a:r>
              <a:rPr lang="en-US" dirty="0" err="1" smtClean="0"/>
              <a:t>berpengaruh</a:t>
            </a:r>
            <a:r>
              <a:rPr lang="en-US" dirty="0" smtClean="0"/>
              <a:t> </a:t>
            </a:r>
            <a:r>
              <a:rPr lang="en-US" dirty="0" err="1" smtClean="0"/>
              <a:t>positif</a:t>
            </a:r>
            <a:r>
              <a:rPr lang="en-US" dirty="0" smtClean="0"/>
              <a:t> </a:t>
            </a:r>
            <a:r>
              <a:rPr lang="en-US" dirty="0" err="1" smtClean="0"/>
              <a:t>dan</a:t>
            </a:r>
            <a:r>
              <a:rPr lang="en-US" dirty="0" smtClean="0"/>
              <a:t> </a:t>
            </a:r>
            <a:r>
              <a:rPr lang="en-US" dirty="0" err="1" smtClean="0"/>
              <a:t>tidak</a:t>
            </a:r>
            <a:r>
              <a:rPr lang="en-US" dirty="0" smtClean="0"/>
              <a:t> </a:t>
            </a:r>
            <a:r>
              <a:rPr lang="en-US" dirty="0" err="1" smtClean="0"/>
              <a:t>signifikan</a:t>
            </a:r>
            <a:r>
              <a:rPr lang="en-US" dirty="0" smtClean="0"/>
              <a:t> </a:t>
            </a:r>
            <a:r>
              <a:rPr lang="en-US" dirty="0" err="1" smtClean="0"/>
              <a:t>terhadap</a:t>
            </a:r>
            <a:r>
              <a:rPr lang="en-US" dirty="0" smtClean="0"/>
              <a:t> </a:t>
            </a:r>
            <a:r>
              <a:rPr lang="en-US" dirty="0" err="1" smtClean="0"/>
              <a:t>perubahan</a:t>
            </a:r>
            <a:r>
              <a:rPr lang="en-US" dirty="0" smtClean="0"/>
              <a:t> </a:t>
            </a:r>
            <a:r>
              <a:rPr lang="en-US" dirty="0" err="1" smtClean="0"/>
              <a:t>laba</a:t>
            </a:r>
            <a:r>
              <a:rPr lang="en-US" dirty="0" smtClean="0"/>
              <a:t> </a:t>
            </a:r>
            <a:r>
              <a:rPr lang="en-US" dirty="0" err="1" smtClean="0"/>
              <a:t>dan</a:t>
            </a:r>
            <a:r>
              <a:rPr lang="en-US" dirty="0" smtClean="0"/>
              <a:t> KAP </a:t>
            </a:r>
            <a:r>
              <a:rPr lang="en-US" dirty="0" err="1" smtClean="0"/>
              <a:t>berpengaruh</a:t>
            </a:r>
            <a:r>
              <a:rPr lang="en-US" dirty="0" smtClean="0"/>
              <a:t> </a:t>
            </a:r>
            <a:r>
              <a:rPr lang="en-US" dirty="0" err="1" smtClean="0"/>
              <a:t>negatif</a:t>
            </a:r>
            <a:r>
              <a:rPr lang="en-US" dirty="0" smtClean="0"/>
              <a:t> </a:t>
            </a:r>
            <a:r>
              <a:rPr lang="en-US" dirty="0" err="1" smtClean="0"/>
              <a:t>dan</a:t>
            </a:r>
            <a:r>
              <a:rPr lang="en-US" dirty="0" smtClean="0"/>
              <a:t> </a:t>
            </a:r>
            <a:r>
              <a:rPr lang="en-US" dirty="0" err="1" smtClean="0"/>
              <a:t>signifikan</a:t>
            </a:r>
            <a:r>
              <a:rPr lang="en-US" dirty="0" smtClean="0"/>
              <a:t> </a:t>
            </a:r>
            <a:r>
              <a:rPr lang="en-US" dirty="0" err="1" smtClean="0"/>
              <a:t>terhadap</a:t>
            </a:r>
            <a:r>
              <a:rPr lang="en-US" dirty="0" smtClean="0"/>
              <a:t> </a:t>
            </a:r>
            <a:r>
              <a:rPr lang="en-US" dirty="0" err="1" smtClean="0"/>
              <a:t>perubahan</a:t>
            </a:r>
            <a:r>
              <a:rPr lang="en-US" dirty="0" smtClean="0"/>
              <a:t> </a:t>
            </a:r>
            <a:r>
              <a:rPr lang="en-US" dirty="0" err="1" smtClean="0"/>
              <a:t>laba</a:t>
            </a:r>
            <a:r>
              <a:rPr lang="en-US" dirty="0" smtClean="0"/>
              <a:t>.</a:t>
            </a:r>
          </a:p>
          <a:p>
            <a:r>
              <a:rPr lang="en-US" dirty="0" err="1" smtClean="0"/>
              <a:t>Berdasarkan</a:t>
            </a:r>
            <a:r>
              <a:rPr lang="en-US" dirty="0" smtClean="0"/>
              <a:t> </a:t>
            </a:r>
            <a:r>
              <a:rPr lang="en-US" dirty="0" err="1" smtClean="0"/>
              <a:t>uraian</a:t>
            </a:r>
            <a:r>
              <a:rPr lang="en-US" dirty="0" smtClean="0"/>
              <a:t> </a:t>
            </a:r>
            <a:r>
              <a:rPr lang="en-US" dirty="0" err="1" smtClean="0"/>
              <a:t>tersebut</a:t>
            </a:r>
            <a:r>
              <a:rPr lang="en-US" dirty="0" smtClean="0"/>
              <a:t>, </a:t>
            </a:r>
            <a:r>
              <a:rPr lang="en-US" dirty="0" err="1" smtClean="0"/>
              <a:t>maka</a:t>
            </a:r>
            <a:r>
              <a:rPr lang="en-US" dirty="0" smtClean="0"/>
              <a:t> </a:t>
            </a:r>
            <a:r>
              <a:rPr lang="en-US" dirty="0" err="1" smtClean="0"/>
              <a:t>penulis</a:t>
            </a:r>
            <a:r>
              <a:rPr lang="en-US" dirty="0" smtClean="0"/>
              <a:t> </a:t>
            </a:r>
            <a:r>
              <a:rPr lang="en-US" dirty="0" err="1" smtClean="0"/>
              <a:t>melakukan</a:t>
            </a:r>
            <a:r>
              <a:rPr lang="en-US" dirty="0" smtClean="0"/>
              <a:t> </a:t>
            </a:r>
            <a:r>
              <a:rPr lang="en-US" dirty="0" err="1" smtClean="0"/>
              <a:t>penelitian</a:t>
            </a:r>
            <a:r>
              <a:rPr lang="en-US" dirty="0" smtClean="0"/>
              <a:t> </a:t>
            </a:r>
            <a:r>
              <a:rPr lang="en-US" dirty="0" err="1" smtClean="0"/>
              <a:t>untuk</a:t>
            </a:r>
            <a:r>
              <a:rPr lang="en-US" dirty="0" smtClean="0"/>
              <a:t> </a:t>
            </a:r>
            <a:r>
              <a:rPr lang="en-US" dirty="0" err="1" smtClean="0"/>
              <a:t>mengetahui</a:t>
            </a:r>
            <a:r>
              <a:rPr lang="en-US" dirty="0" smtClean="0"/>
              <a:t> </a:t>
            </a:r>
            <a:r>
              <a:rPr lang="en-US" dirty="0" err="1" smtClean="0"/>
              <a:t>apakah</a:t>
            </a:r>
            <a:r>
              <a:rPr lang="en-US" dirty="0" smtClean="0"/>
              <a:t> </a:t>
            </a:r>
            <a:r>
              <a:rPr lang="en-US" dirty="0" err="1" smtClean="0"/>
              <a:t>ada</a:t>
            </a:r>
            <a:r>
              <a:rPr lang="en-US" dirty="0" smtClean="0"/>
              <a:t> </a:t>
            </a:r>
            <a:r>
              <a:rPr lang="en-US" dirty="0" err="1" smtClean="0"/>
              <a:t>pengaruh</a:t>
            </a:r>
            <a:r>
              <a:rPr lang="en-US" dirty="0" smtClean="0"/>
              <a:t> </a:t>
            </a:r>
            <a:r>
              <a:rPr lang="en-US" dirty="0" err="1" smtClean="0"/>
              <a:t>Kualitas</a:t>
            </a:r>
            <a:r>
              <a:rPr lang="en-US" dirty="0" smtClean="0"/>
              <a:t> </a:t>
            </a:r>
            <a:r>
              <a:rPr lang="en-US" dirty="0" err="1" smtClean="0"/>
              <a:t>Aktiva</a:t>
            </a:r>
            <a:r>
              <a:rPr lang="en-US" dirty="0" smtClean="0"/>
              <a:t> </a:t>
            </a:r>
            <a:r>
              <a:rPr lang="en-US" dirty="0" err="1" smtClean="0"/>
              <a:t>Produktif</a:t>
            </a:r>
            <a:r>
              <a:rPr lang="en-US" dirty="0" smtClean="0"/>
              <a:t> (KAP) </a:t>
            </a:r>
            <a:r>
              <a:rPr lang="en-US" dirty="0" err="1" smtClean="0"/>
              <a:t>dan</a:t>
            </a:r>
            <a:r>
              <a:rPr lang="en-US" dirty="0" smtClean="0"/>
              <a:t> </a:t>
            </a:r>
            <a:r>
              <a:rPr lang="en-US" i="1" dirty="0" smtClean="0"/>
              <a:t>Loan to Deposit Ratio</a:t>
            </a:r>
            <a:r>
              <a:rPr lang="en-US" dirty="0" smtClean="0"/>
              <a:t> (LDR) </a:t>
            </a:r>
            <a:r>
              <a:rPr lang="en-US" dirty="0" err="1" smtClean="0"/>
              <a:t>terhadap</a:t>
            </a:r>
            <a:r>
              <a:rPr lang="en-US" dirty="0" smtClean="0"/>
              <a:t> </a:t>
            </a:r>
            <a:r>
              <a:rPr lang="en-US" dirty="0" err="1" smtClean="0"/>
              <a:t>profitabilitas</a:t>
            </a:r>
            <a:r>
              <a:rPr lang="en-US" dirty="0" smtClean="0"/>
              <a:t>. </a:t>
            </a:r>
            <a:r>
              <a:rPr lang="en-US" dirty="0" err="1" smtClean="0"/>
              <a:t>Penelitian</a:t>
            </a:r>
            <a:r>
              <a:rPr lang="en-US" dirty="0" smtClean="0"/>
              <a:t> </a:t>
            </a:r>
            <a:r>
              <a:rPr lang="en-US" dirty="0" err="1" smtClean="0"/>
              <a:t>ini</a:t>
            </a:r>
            <a:r>
              <a:rPr lang="en-US" dirty="0" smtClean="0"/>
              <a:t> </a:t>
            </a:r>
            <a:r>
              <a:rPr lang="en-US" dirty="0" err="1" smtClean="0"/>
              <a:t>penulis</a:t>
            </a:r>
            <a:r>
              <a:rPr lang="en-US" dirty="0" smtClean="0"/>
              <a:t> </a:t>
            </a:r>
            <a:r>
              <a:rPr lang="en-US" dirty="0" err="1" smtClean="0"/>
              <a:t>tuangkan</a:t>
            </a:r>
            <a:r>
              <a:rPr lang="en-US" dirty="0" smtClean="0"/>
              <a:t> </a:t>
            </a:r>
            <a:r>
              <a:rPr lang="en-US" dirty="0" err="1" smtClean="0"/>
              <a:t>dalam</a:t>
            </a:r>
            <a:r>
              <a:rPr lang="en-US" dirty="0" smtClean="0"/>
              <a:t> </a:t>
            </a:r>
            <a:r>
              <a:rPr lang="en-US" dirty="0" err="1" smtClean="0"/>
              <a:t>skripsi</a:t>
            </a:r>
            <a:r>
              <a:rPr lang="en-US" dirty="0" smtClean="0"/>
              <a:t> yang </a:t>
            </a:r>
            <a:r>
              <a:rPr lang="en-US" dirty="0" err="1" smtClean="0"/>
              <a:t>berjudul</a:t>
            </a:r>
            <a:r>
              <a:rPr lang="en-US" dirty="0" smtClean="0"/>
              <a:t>: </a:t>
            </a:r>
            <a:r>
              <a:rPr lang="en-US" b="1" dirty="0" smtClean="0"/>
              <a:t>“</a:t>
            </a:r>
            <a:r>
              <a:rPr lang="en-US" b="1" dirty="0" err="1" smtClean="0"/>
              <a:t>Pengaruh</a:t>
            </a:r>
            <a:r>
              <a:rPr lang="en-US" b="1" dirty="0" smtClean="0"/>
              <a:t> </a:t>
            </a:r>
            <a:r>
              <a:rPr lang="en-US" b="1" dirty="0" err="1" smtClean="0"/>
              <a:t>Kualitas</a:t>
            </a:r>
            <a:r>
              <a:rPr lang="en-US" b="1" dirty="0" smtClean="0"/>
              <a:t> </a:t>
            </a:r>
            <a:r>
              <a:rPr lang="en-US" b="1" dirty="0" err="1" smtClean="0"/>
              <a:t>Aktiva</a:t>
            </a:r>
            <a:r>
              <a:rPr lang="en-US" b="1" dirty="0" smtClean="0"/>
              <a:t> </a:t>
            </a:r>
            <a:r>
              <a:rPr lang="en-US" b="1" dirty="0" err="1" smtClean="0"/>
              <a:t>Produktif</a:t>
            </a:r>
            <a:r>
              <a:rPr lang="en-US" b="1" dirty="0" smtClean="0"/>
              <a:t> (KAP) </a:t>
            </a:r>
            <a:r>
              <a:rPr lang="en-US" b="1" dirty="0" err="1" smtClean="0"/>
              <a:t>dan</a:t>
            </a:r>
            <a:r>
              <a:rPr lang="en-US" b="1" dirty="0" smtClean="0"/>
              <a:t> </a:t>
            </a:r>
            <a:r>
              <a:rPr lang="en-US" b="1" i="1" dirty="0" smtClean="0"/>
              <a:t>Loan to Deposit Ratio </a:t>
            </a:r>
            <a:r>
              <a:rPr lang="en-US" b="1" dirty="0" smtClean="0"/>
              <a:t>(LDR) </a:t>
            </a:r>
            <a:r>
              <a:rPr lang="en-US" b="1" dirty="0" err="1" smtClean="0"/>
              <a:t>Terhadap</a:t>
            </a:r>
            <a:r>
              <a:rPr lang="en-US" b="1" dirty="0" smtClean="0"/>
              <a:t> </a:t>
            </a:r>
            <a:r>
              <a:rPr lang="en-US" b="1" dirty="0" err="1" smtClean="0"/>
              <a:t>Profitabilitas</a:t>
            </a:r>
            <a:r>
              <a:rPr lang="en-US" b="1" dirty="0" smtClean="0"/>
              <a:t> (ROA) </a:t>
            </a:r>
            <a:r>
              <a:rPr lang="en-US" b="1" dirty="0" err="1" smtClean="0"/>
              <a:t>pada</a:t>
            </a:r>
            <a:r>
              <a:rPr lang="en-US" b="1" dirty="0" smtClean="0"/>
              <a:t> PT. Bank </a:t>
            </a:r>
            <a:r>
              <a:rPr lang="en-US" b="1" dirty="0" err="1" smtClean="0"/>
              <a:t>Bjb</a:t>
            </a:r>
            <a:r>
              <a:rPr lang="en-US" b="1" dirty="0" smtClean="0"/>
              <a:t>, </a:t>
            </a:r>
            <a:r>
              <a:rPr lang="en-US" b="1" dirty="0" err="1" smtClean="0"/>
              <a:t>Tbk</a:t>
            </a:r>
            <a:r>
              <a:rPr lang="en-US" b="1" dirty="0" smtClean="0"/>
              <a:t> </a:t>
            </a:r>
            <a:r>
              <a:rPr lang="en-US" b="1" dirty="0" err="1" smtClean="0"/>
              <a:t>Periode</a:t>
            </a:r>
            <a:r>
              <a:rPr lang="en-US" b="1" dirty="0" smtClean="0"/>
              <a:t> 2009-2013”</a:t>
            </a:r>
            <a:r>
              <a:rPr lang="en-US" dirty="0" smtClean="0"/>
              <a:t>.</a:t>
            </a:r>
          </a:p>
          <a:p>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Autofit/>
          </a:bodyPr>
          <a:lstStyle/>
          <a:p>
            <a:pPr lvl="0"/>
            <a:r>
              <a:rPr lang="en-US" sz="2400" b="1" dirty="0" err="1">
                <a:cs typeface="Times New Roman" pitchFamily="18" charset="0"/>
              </a:rPr>
              <a:t>Rumusan</a:t>
            </a:r>
            <a:r>
              <a:rPr lang="en-US" sz="2400" b="1" dirty="0">
                <a:cs typeface="Times New Roman" pitchFamily="18" charset="0"/>
              </a:rPr>
              <a:t> </a:t>
            </a:r>
            <a:r>
              <a:rPr lang="en-US" sz="2400" b="1" dirty="0" err="1">
                <a:cs typeface="Times New Roman" pitchFamily="18" charset="0"/>
              </a:rPr>
              <a:t>Masalah</a:t>
            </a:r>
            <a:endParaRPr lang="en-US" sz="2400" dirty="0">
              <a:cs typeface="Times New Roman" pitchFamily="18" charset="0"/>
            </a:endParaRPr>
          </a:p>
          <a:p>
            <a:pPr lvl="0">
              <a:buNone/>
            </a:pPr>
            <a:r>
              <a:rPr lang="en-US" sz="2400" dirty="0" smtClean="0">
                <a:cs typeface="Times New Roman" pitchFamily="18" charset="0"/>
              </a:rPr>
              <a:t>1.	</a:t>
            </a:r>
            <a:r>
              <a:rPr lang="en-US" sz="2400" dirty="0" err="1" smtClean="0">
                <a:cs typeface="Times New Roman" pitchFamily="18" charset="0"/>
              </a:rPr>
              <a:t>Bagaimana</a:t>
            </a:r>
            <a:r>
              <a:rPr lang="en-US" sz="2400" dirty="0" smtClean="0">
                <a:cs typeface="Times New Roman" pitchFamily="18" charset="0"/>
              </a:rPr>
              <a:t> </a:t>
            </a:r>
            <a:r>
              <a:rPr lang="en-US" sz="2400" dirty="0" err="1">
                <a:cs typeface="Times New Roman" pitchFamily="18" charset="0"/>
              </a:rPr>
              <a:t>perkembangan</a:t>
            </a:r>
            <a:r>
              <a:rPr lang="en-US" sz="2400" dirty="0">
                <a:cs typeface="Times New Roman" pitchFamily="18" charset="0"/>
              </a:rPr>
              <a:t> </a:t>
            </a:r>
            <a:r>
              <a:rPr lang="en-US" sz="2400" dirty="0" err="1">
                <a:cs typeface="Times New Roman" pitchFamily="18" charset="0"/>
              </a:rPr>
              <a:t>Kualitas</a:t>
            </a:r>
            <a:r>
              <a:rPr lang="en-US" sz="2400" dirty="0">
                <a:cs typeface="Times New Roman" pitchFamily="18" charset="0"/>
              </a:rPr>
              <a:t> </a:t>
            </a:r>
            <a:r>
              <a:rPr lang="en-US" sz="2400" dirty="0" err="1">
                <a:cs typeface="Times New Roman" pitchFamily="18" charset="0"/>
              </a:rPr>
              <a:t>Aktiva</a:t>
            </a:r>
            <a:r>
              <a:rPr lang="en-US" sz="2400" dirty="0">
                <a:cs typeface="Times New Roman" pitchFamily="18" charset="0"/>
              </a:rPr>
              <a:t> </a:t>
            </a:r>
            <a:r>
              <a:rPr lang="en-US" sz="2400" dirty="0" err="1">
                <a:cs typeface="Times New Roman" pitchFamily="18" charset="0"/>
              </a:rPr>
              <a:t>Produktif</a:t>
            </a:r>
            <a:r>
              <a:rPr lang="en-US" sz="2400" dirty="0">
                <a:cs typeface="Times New Roman" pitchFamily="18" charset="0"/>
              </a:rPr>
              <a:t> (KAP) </a:t>
            </a:r>
            <a:r>
              <a:rPr lang="en-US" sz="2400" dirty="0" err="1">
                <a:cs typeface="Times New Roman" pitchFamily="18" charset="0"/>
              </a:rPr>
              <a:t>pada</a:t>
            </a:r>
            <a:r>
              <a:rPr lang="en-US" sz="2400" dirty="0">
                <a:cs typeface="Times New Roman" pitchFamily="18" charset="0"/>
              </a:rPr>
              <a:t> PT. Bank </a:t>
            </a:r>
            <a:r>
              <a:rPr lang="en-US" sz="2400" dirty="0" err="1">
                <a:cs typeface="Times New Roman" pitchFamily="18" charset="0"/>
              </a:rPr>
              <a:t>Bjb</a:t>
            </a:r>
            <a:r>
              <a:rPr lang="en-US" sz="2400" dirty="0">
                <a:cs typeface="Times New Roman" pitchFamily="18" charset="0"/>
              </a:rPr>
              <a:t>, </a:t>
            </a:r>
            <a:r>
              <a:rPr lang="en-US" sz="2400" dirty="0" err="1">
                <a:cs typeface="Times New Roman" pitchFamily="18" charset="0"/>
              </a:rPr>
              <a:t>Tbk</a:t>
            </a:r>
            <a:r>
              <a:rPr lang="en-US" sz="2400" dirty="0">
                <a:cs typeface="Times New Roman" pitchFamily="18" charset="0"/>
              </a:rPr>
              <a:t> </a:t>
            </a:r>
            <a:r>
              <a:rPr lang="en-US" sz="2400" dirty="0" err="1">
                <a:cs typeface="Times New Roman" pitchFamily="18" charset="0"/>
              </a:rPr>
              <a:t>periode</a:t>
            </a:r>
            <a:r>
              <a:rPr lang="en-US" sz="2400" dirty="0">
                <a:cs typeface="Times New Roman" pitchFamily="18" charset="0"/>
              </a:rPr>
              <a:t> 2009-2013.</a:t>
            </a:r>
          </a:p>
          <a:p>
            <a:pPr lvl="0">
              <a:buNone/>
            </a:pPr>
            <a:r>
              <a:rPr lang="en-US" sz="2400" dirty="0" smtClean="0">
                <a:cs typeface="Times New Roman" pitchFamily="18" charset="0"/>
              </a:rPr>
              <a:t>2.	</a:t>
            </a:r>
            <a:r>
              <a:rPr lang="en-US" sz="2400" dirty="0" err="1" smtClean="0">
                <a:cs typeface="Times New Roman" pitchFamily="18" charset="0"/>
              </a:rPr>
              <a:t>Bagaimana</a:t>
            </a:r>
            <a:r>
              <a:rPr lang="en-US" sz="2400" dirty="0" smtClean="0">
                <a:cs typeface="Times New Roman" pitchFamily="18" charset="0"/>
              </a:rPr>
              <a:t> </a:t>
            </a:r>
            <a:r>
              <a:rPr lang="en-US" sz="2400" dirty="0" err="1">
                <a:cs typeface="Times New Roman" pitchFamily="18" charset="0"/>
              </a:rPr>
              <a:t>perkembangan</a:t>
            </a:r>
            <a:r>
              <a:rPr lang="en-US" sz="2400" dirty="0">
                <a:cs typeface="Times New Roman" pitchFamily="18" charset="0"/>
              </a:rPr>
              <a:t> </a:t>
            </a:r>
            <a:r>
              <a:rPr lang="en-US" sz="2400" i="1" dirty="0">
                <a:cs typeface="Times New Roman" pitchFamily="18" charset="0"/>
              </a:rPr>
              <a:t>Loan to Deposit Ratio </a:t>
            </a:r>
            <a:r>
              <a:rPr lang="en-US" sz="2400" dirty="0">
                <a:cs typeface="Times New Roman" pitchFamily="18" charset="0"/>
              </a:rPr>
              <a:t>(LDR) </a:t>
            </a:r>
            <a:r>
              <a:rPr lang="en-US" sz="2400" dirty="0" err="1">
                <a:cs typeface="Times New Roman" pitchFamily="18" charset="0"/>
              </a:rPr>
              <a:t>pada</a:t>
            </a:r>
            <a:r>
              <a:rPr lang="en-US" sz="2400" dirty="0">
                <a:cs typeface="Times New Roman" pitchFamily="18" charset="0"/>
              </a:rPr>
              <a:t> PT. Bank </a:t>
            </a:r>
            <a:r>
              <a:rPr lang="en-US" sz="2400" dirty="0" err="1">
                <a:cs typeface="Times New Roman" pitchFamily="18" charset="0"/>
              </a:rPr>
              <a:t>Bjb</a:t>
            </a:r>
            <a:r>
              <a:rPr lang="en-US" sz="2400" dirty="0">
                <a:cs typeface="Times New Roman" pitchFamily="18" charset="0"/>
              </a:rPr>
              <a:t>, </a:t>
            </a:r>
            <a:r>
              <a:rPr lang="en-US" sz="2400" dirty="0" err="1">
                <a:cs typeface="Times New Roman" pitchFamily="18" charset="0"/>
              </a:rPr>
              <a:t>Tbk</a:t>
            </a:r>
            <a:r>
              <a:rPr lang="en-US" sz="2400" dirty="0">
                <a:cs typeface="Times New Roman" pitchFamily="18" charset="0"/>
              </a:rPr>
              <a:t> </a:t>
            </a:r>
            <a:r>
              <a:rPr lang="en-US" sz="2400" dirty="0" err="1">
                <a:cs typeface="Times New Roman" pitchFamily="18" charset="0"/>
              </a:rPr>
              <a:t>periode</a:t>
            </a:r>
            <a:r>
              <a:rPr lang="en-US" sz="2400" dirty="0">
                <a:cs typeface="Times New Roman" pitchFamily="18" charset="0"/>
              </a:rPr>
              <a:t> 2009-2013.</a:t>
            </a:r>
          </a:p>
          <a:p>
            <a:pPr lvl="0">
              <a:buNone/>
            </a:pPr>
            <a:r>
              <a:rPr lang="en-US" sz="2400" dirty="0" smtClean="0">
                <a:cs typeface="Times New Roman" pitchFamily="18" charset="0"/>
              </a:rPr>
              <a:t>3.	</a:t>
            </a:r>
            <a:r>
              <a:rPr lang="en-US" sz="2400" dirty="0" err="1" smtClean="0">
                <a:cs typeface="Times New Roman" pitchFamily="18" charset="0"/>
              </a:rPr>
              <a:t>Bagaimana</a:t>
            </a:r>
            <a:r>
              <a:rPr lang="en-US" sz="2400" dirty="0" smtClean="0">
                <a:cs typeface="Times New Roman" pitchFamily="18" charset="0"/>
              </a:rPr>
              <a:t> </a:t>
            </a:r>
            <a:r>
              <a:rPr lang="en-US" sz="2400" dirty="0" err="1">
                <a:cs typeface="Times New Roman" pitchFamily="18" charset="0"/>
              </a:rPr>
              <a:t>perkembangan</a:t>
            </a:r>
            <a:r>
              <a:rPr lang="en-US" sz="2400" dirty="0">
                <a:cs typeface="Times New Roman" pitchFamily="18" charset="0"/>
              </a:rPr>
              <a:t> </a:t>
            </a:r>
            <a:r>
              <a:rPr lang="en-US" sz="2400" i="1" dirty="0">
                <a:cs typeface="Times New Roman" pitchFamily="18" charset="0"/>
              </a:rPr>
              <a:t>Return On Asset</a:t>
            </a:r>
            <a:r>
              <a:rPr lang="en-US" sz="2400" dirty="0">
                <a:cs typeface="Times New Roman" pitchFamily="18" charset="0"/>
              </a:rPr>
              <a:t> (ROA) </a:t>
            </a:r>
            <a:r>
              <a:rPr lang="en-US" sz="2400" dirty="0" err="1">
                <a:cs typeface="Times New Roman" pitchFamily="18" charset="0"/>
              </a:rPr>
              <a:t>pada</a:t>
            </a:r>
            <a:r>
              <a:rPr lang="en-US" sz="2400" dirty="0">
                <a:cs typeface="Times New Roman" pitchFamily="18" charset="0"/>
              </a:rPr>
              <a:t> PT. Bank </a:t>
            </a:r>
            <a:r>
              <a:rPr lang="en-US" sz="2400" dirty="0" err="1">
                <a:cs typeface="Times New Roman" pitchFamily="18" charset="0"/>
              </a:rPr>
              <a:t>Bjb</a:t>
            </a:r>
            <a:r>
              <a:rPr lang="en-US" sz="2400" dirty="0">
                <a:cs typeface="Times New Roman" pitchFamily="18" charset="0"/>
              </a:rPr>
              <a:t>, </a:t>
            </a:r>
            <a:r>
              <a:rPr lang="en-US" sz="2400" dirty="0" err="1">
                <a:cs typeface="Times New Roman" pitchFamily="18" charset="0"/>
              </a:rPr>
              <a:t>Tbk</a:t>
            </a:r>
            <a:r>
              <a:rPr lang="en-US" sz="2400" dirty="0">
                <a:cs typeface="Times New Roman" pitchFamily="18" charset="0"/>
              </a:rPr>
              <a:t> </a:t>
            </a:r>
            <a:r>
              <a:rPr lang="en-US" sz="2400" dirty="0" err="1">
                <a:cs typeface="Times New Roman" pitchFamily="18" charset="0"/>
              </a:rPr>
              <a:t>periode</a:t>
            </a:r>
            <a:r>
              <a:rPr lang="en-US" sz="2400" dirty="0">
                <a:cs typeface="Times New Roman" pitchFamily="18" charset="0"/>
              </a:rPr>
              <a:t> 2009-2013.</a:t>
            </a:r>
          </a:p>
          <a:p>
            <a:pPr lvl="0">
              <a:buNone/>
            </a:pPr>
            <a:r>
              <a:rPr lang="en-US" sz="2400" dirty="0" smtClean="0">
                <a:cs typeface="Times New Roman" pitchFamily="18" charset="0"/>
              </a:rPr>
              <a:t>4.	</a:t>
            </a:r>
            <a:r>
              <a:rPr lang="en-US" sz="2400" dirty="0" err="1" smtClean="0">
                <a:cs typeface="Times New Roman" pitchFamily="18" charset="0"/>
              </a:rPr>
              <a:t>Bagaimana</a:t>
            </a:r>
            <a:r>
              <a:rPr lang="en-US" sz="2400" dirty="0" smtClean="0">
                <a:cs typeface="Times New Roman" pitchFamily="18" charset="0"/>
              </a:rPr>
              <a:t> </a:t>
            </a:r>
            <a:r>
              <a:rPr lang="en-US" sz="2400" dirty="0" err="1">
                <a:cs typeface="Times New Roman" pitchFamily="18" charset="0"/>
              </a:rPr>
              <a:t>pengaruh</a:t>
            </a:r>
            <a:r>
              <a:rPr lang="en-US" sz="2400" dirty="0">
                <a:cs typeface="Times New Roman" pitchFamily="18" charset="0"/>
              </a:rPr>
              <a:t> </a:t>
            </a:r>
            <a:r>
              <a:rPr lang="en-US" sz="2400" dirty="0" err="1">
                <a:cs typeface="Times New Roman" pitchFamily="18" charset="0"/>
              </a:rPr>
              <a:t>Kualitas</a:t>
            </a:r>
            <a:r>
              <a:rPr lang="en-US" sz="2400" dirty="0">
                <a:cs typeface="Times New Roman" pitchFamily="18" charset="0"/>
              </a:rPr>
              <a:t> </a:t>
            </a:r>
            <a:r>
              <a:rPr lang="en-US" sz="2400" dirty="0" err="1">
                <a:cs typeface="Times New Roman" pitchFamily="18" charset="0"/>
              </a:rPr>
              <a:t>Aktiva</a:t>
            </a:r>
            <a:r>
              <a:rPr lang="en-US" sz="2400" dirty="0">
                <a:cs typeface="Times New Roman" pitchFamily="18" charset="0"/>
              </a:rPr>
              <a:t> </a:t>
            </a:r>
            <a:r>
              <a:rPr lang="en-US" sz="2400" dirty="0" err="1">
                <a:cs typeface="Times New Roman" pitchFamily="18" charset="0"/>
              </a:rPr>
              <a:t>Produktif</a:t>
            </a:r>
            <a:r>
              <a:rPr lang="en-US" sz="2400" dirty="0">
                <a:cs typeface="Times New Roman" pitchFamily="18" charset="0"/>
              </a:rPr>
              <a:t> (KAP) </a:t>
            </a:r>
            <a:r>
              <a:rPr lang="en-US" sz="2400" dirty="0" err="1">
                <a:cs typeface="Times New Roman" pitchFamily="18" charset="0"/>
              </a:rPr>
              <a:t>dan</a:t>
            </a:r>
            <a:r>
              <a:rPr lang="en-US" sz="2400" dirty="0">
                <a:cs typeface="Times New Roman" pitchFamily="18" charset="0"/>
              </a:rPr>
              <a:t> </a:t>
            </a:r>
            <a:r>
              <a:rPr lang="en-US" sz="2400" i="1" dirty="0">
                <a:cs typeface="Times New Roman" pitchFamily="18" charset="0"/>
              </a:rPr>
              <a:t>Loan to Deposit Ratio</a:t>
            </a:r>
            <a:r>
              <a:rPr lang="en-US" sz="2400" dirty="0">
                <a:cs typeface="Times New Roman" pitchFamily="18" charset="0"/>
              </a:rPr>
              <a:t> (LDR) </a:t>
            </a:r>
            <a:r>
              <a:rPr lang="en-US" sz="2400" dirty="0" err="1">
                <a:cs typeface="Times New Roman" pitchFamily="18" charset="0"/>
              </a:rPr>
              <a:t>terhadap</a:t>
            </a:r>
            <a:r>
              <a:rPr lang="en-US" sz="2400" dirty="0">
                <a:cs typeface="Times New Roman" pitchFamily="18" charset="0"/>
              </a:rPr>
              <a:t> </a:t>
            </a:r>
            <a:r>
              <a:rPr lang="en-US" sz="2400" dirty="0" err="1">
                <a:cs typeface="Times New Roman" pitchFamily="18" charset="0"/>
              </a:rPr>
              <a:t>profitabilitas</a:t>
            </a:r>
            <a:r>
              <a:rPr lang="en-US" sz="2400" dirty="0">
                <a:cs typeface="Times New Roman" pitchFamily="18" charset="0"/>
              </a:rPr>
              <a:t> (ROA) </a:t>
            </a:r>
            <a:r>
              <a:rPr lang="en-US" sz="2400" dirty="0" err="1">
                <a:cs typeface="Times New Roman" pitchFamily="18" charset="0"/>
              </a:rPr>
              <a:t>pada</a:t>
            </a:r>
            <a:r>
              <a:rPr lang="en-US" sz="2400" dirty="0">
                <a:cs typeface="Times New Roman" pitchFamily="18" charset="0"/>
              </a:rPr>
              <a:t> PT. Bank </a:t>
            </a:r>
            <a:r>
              <a:rPr lang="en-US" sz="2400" dirty="0" err="1">
                <a:cs typeface="Times New Roman" pitchFamily="18" charset="0"/>
              </a:rPr>
              <a:t>Bjb</a:t>
            </a:r>
            <a:r>
              <a:rPr lang="en-US" sz="2400" dirty="0">
                <a:cs typeface="Times New Roman" pitchFamily="18" charset="0"/>
              </a:rPr>
              <a:t>, </a:t>
            </a:r>
            <a:r>
              <a:rPr lang="en-US" sz="2400" dirty="0" err="1">
                <a:cs typeface="Times New Roman" pitchFamily="18" charset="0"/>
              </a:rPr>
              <a:t>Tbk</a:t>
            </a:r>
            <a:r>
              <a:rPr lang="en-US" sz="2400" dirty="0">
                <a:cs typeface="Times New Roman" pitchFamily="18" charset="0"/>
              </a:rPr>
              <a:t> </a:t>
            </a:r>
            <a:r>
              <a:rPr lang="en-US" sz="2400" dirty="0" err="1">
                <a:cs typeface="Times New Roman" pitchFamily="18" charset="0"/>
              </a:rPr>
              <a:t>periode</a:t>
            </a:r>
            <a:r>
              <a:rPr lang="en-US" sz="2400" dirty="0">
                <a:cs typeface="Times New Roman" pitchFamily="18" charset="0"/>
              </a:rPr>
              <a:t> 2009-2013 </a:t>
            </a:r>
            <a:r>
              <a:rPr lang="en-US" sz="2400" dirty="0" err="1">
                <a:cs typeface="Times New Roman" pitchFamily="18" charset="0"/>
              </a:rPr>
              <a:t>baik</a:t>
            </a:r>
            <a:r>
              <a:rPr lang="en-US" sz="2400" dirty="0">
                <a:cs typeface="Times New Roman" pitchFamily="18" charset="0"/>
              </a:rPr>
              <a:t> </a:t>
            </a:r>
            <a:r>
              <a:rPr lang="en-US" sz="2400" dirty="0" err="1">
                <a:cs typeface="Times New Roman" pitchFamily="18" charset="0"/>
              </a:rPr>
              <a:t>secara</a:t>
            </a:r>
            <a:r>
              <a:rPr lang="en-US" sz="2400" dirty="0">
                <a:cs typeface="Times New Roman" pitchFamily="18" charset="0"/>
              </a:rPr>
              <a:t> </a:t>
            </a:r>
            <a:r>
              <a:rPr lang="en-US" sz="2400" dirty="0" err="1">
                <a:cs typeface="Times New Roman" pitchFamily="18" charset="0"/>
              </a:rPr>
              <a:t>parsial</a:t>
            </a:r>
            <a:r>
              <a:rPr lang="en-US" sz="2400" dirty="0">
                <a:cs typeface="Times New Roman" pitchFamily="18" charset="0"/>
              </a:rPr>
              <a:t> </a:t>
            </a:r>
            <a:r>
              <a:rPr lang="en-US" sz="2400" dirty="0" err="1">
                <a:cs typeface="Times New Roman" pitchFamily="18" charset="0"/>
              </a:rPr>
              <a:t>maupun</a:t>
            </a:r>
            <a:r>
              <a:rPr lang="en-US" sz="2400" dirty="0">
                <a:cs typeface="Times New Roman" pitchFamily="18" charset="0"/>
              </a:rPr>
              <a:t> </a:t>
            </a:r>
            <a:r>
              <a:rPr lang="en-US" sz="2400" dirty="0" err="1">
                <a:cs typeface="Times New Roman" pitchFamily="18" charset="0"/>
              </a:rPr>
              <a:t>simultan</a:t>
            </a:r>
            <a:r>
              <a:rPr lang="en-US" sz="2400" dirty="0">
                <a:cs typeface="Times New Roman" pitchFamily="18" charset="0"/>
              </a:rPr>
              <a:t>.</a:t>
            </a:r>
          </a:p>
          <a:p>
            <a:pPr>
              <a:buNone/>
            </a:pPr>
            <a:endParaRPr lang="en-US" sz="1600" dirty="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pPr algn="l"/>
            <a:r>
              <a:rPr lang="en-US" dirty="0" smtClean="0"/>
              <a:t>BAB II</a:t>
            </a:r>
            <a:br>
              <a:rPr lang="en-US" dirty="0" smtClean="0"/>
            </a:br>
            <a:r>
              <a:rPr lang="en-US" dirty="0" smtClean="0"/>
              <a:t>KERANGKA PEMIKIRAN</a:t>
            </a:r>
            <a:endParaRPr lang="en-US" dirty="0"/>
          </a:p>
        </p:txBody>
      </p:sp>
      <p:sp>
        <p:nvSpPr>
          <p:cNvPr id="7" name="Rectangle 6"/>
          <p:cNvSpPr/>
          <p:nvPr/>
        </p:nvSpPr>
        <p:spPr>
          <a:xfrm>
            <a:off x="3429000" y="1371600"/>
            <a:ext cx="20574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Bank</a:t>
            </a:r>
            <a:endParaRPr lang="en-US" sz="1400" dirty="0"/>
          </a:p>
        </p:txBody>
      </p:sp>
      <p:sp>
        <p:nvSpPr>
          <p:cNvPr id="8" name="Rectangle 7"/>
          <p:cNvSpPr/>
          <p:nvPr/>
        </p:nvSpPr>
        <p:spPr>
          <a:xfrm>
            <a:off x="3429000" y="2057400"/>
            <a:ext cx="20574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err="1" smtClean="0"/>
              <a:t>Laporan</a:t>
            </a:r>
            <a:r>
              <a:rPr lang="en-US" sz="1400" dirty="0" smtClean="0"/>
              <a:t> </a:t>
            </a:r>
            <a:r>
              <a:rPr lang="en-US" sz="1400" dirty="0" err="1" smtClean="0"/>
              <a:t>Keuangan</a:t>
            </a:r>
            <a:r>
              <a:rPr lang="en-US" sz="1400" dirty="0" smtClean="0"/>
              <a:t> </a:t>
            </a:r>
            <a:endParaRPr lang="en-US" sz="1400" dirty="0"/>
          </a:p>
        </p:txBody>
      </p:sp>
      <p:sp>
        <p:nvSpPr>
          <p:cNvPr id="9" name="Rectangle 8"/>
          <p:cNvSpPr/>
          <p:nvPr/>
        </p:nvSpPr>
        <p:spPr>
          <a:xfrm>
            <a:off x="3200400" y="3733800"/>
            <a:ext cx="14478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Management</a:t>
            </a:r>
            <a:endParaRPr lang="en-US" sz="1400" i="1" dirty="0"/>
          </a:p>
        </p:txBody>
      </p:sp>
      <p:sp>
        <p:nvSpPr>
          <p:cNvPr id="10" name="Rectangle 9"/>
          <p:cNvSpPr/>
          <p:nvPr/>
        </p:nvSpPr>
        <p:spPr>
          <a:xfrm>
            <a:off x="838200" y="3733800"/>
            <a:ext cx="8382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Capital</a:t>
            </a:r>
            <a:endParaRPr lang="en-US" sz="1400" i="1" dirty="0"/>
          </a:p>
        </p:txBody>
      </p:sp>
      <p:sp>
        <p:nvSpPr>
          <p:cNvPr id="11" name="Rectangle 10"/>
          <p:cNvSpPr/>
          <p:nvPr/>
        </p:nvSpPr>
        <p:spPr>
          <a:xfrm>
            <a:off x="3429000" y="2743200"/>
            <a:ext cx="2057400" cy="4572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Tingkat </a:t>
            </a:r>
            <a:r>
              <a:rPr lang="en-US" sz="1400" dirty="0" err="1" smtClean="0"/>
              <a:t>Kesehatan</a:t>
            </a:r>
            <a:r>
              <a:rPr lang="en-US" sz="1400" dirty="0" smtClean="0"/>
              <a:t> Bank (</a:t>
            </a:r>
            <a:r>
              <a:rPr lang="en-US" sz="1400" i="1" dirty="0" smtClean="0"/>
              <a:t>CAMELS</a:t>
            </a:r>
            <a:r>
              <a:rPr lang="en-US" sz="1400" dirty="0" smtClean="0"/>
              <a:t>)</a:t>
            </a:r>
            <a:endParaRPr lang="en-US" sz="1400" dirty="0"/>
          </a:p>
        </p:txBody>
      </p:sp>
      <p:sp>
        <p:nvSpPr>
          <p:cNvPr id="12" name="Rectangle 11"/>
          <p:cNvSpPr/>
          <p:nvPr/>
        </p:nvSpPr>
        <p:spPr>
          <a:xfrm>
            <a:off x="4724400" y="3733800"/>
            <a:ext cx="12954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Earning</a:t>
            </a:r>
            <a:endParaRPr lang="en-US" sz="1400" i="1" dirty="0"/>
          </a:p>
        </p:txBody>
      </p:sp>
      <p:sp>
        <p:nvSpPr>
          <p:cNvPr id="13" name="Rectangle 12"/>
          <p:cNvSpPr/>
          <p:nvPr/>
        </p:nvSpPr>
        <p:spPr>
          <a:xfrm>
            <a:off x="1752600" y="4419600"/>
            <a:ext cx="13716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err="1" smtClean="0"/>
              <a:t>Aktiva</a:t>
            </a:r>
            <a:r>
              <a:rPr lang="en-US" sz="1400" dirty="0" smtClean="0"/>
              <a:t> </a:t>
            </a:r>
            <a:r>
              <a:rPr lang="en-US" sz="1400" dirty="0" err="1" smtClean="0"/>
              <a:t>Produktif</a:t>
            </a:r>
            <a:endParaRPr lang="en-US" sz="1400" dirty="0"/>
          </a:p>
        </p:txBody>
      </p:sp>
      <p:sp>
        <p:nvSpPr>
          <p:cNvPr id="14" name="Rectangle 13"/>
          <p:cNvSpPr/>
          <p:nvPr/>
        </p:nvSpPr>
        <p:spPr>
          <a:xfrm>
            <a:off x="6096000" y="3733800"/>
            <a:ext cx="9906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Liquidity</a:t>
            </a:r>
            <a:endParaRPr lang="en-US" sz="1400" i="1" dirty="0"/>
          </a:p>
        </p:txBody>
      </p:sp>
      <p:sp>
        <p:nvSpPr>
          <p:cNvPr id="15" name="Rectangle 14"/>
          <p:cNvSpPr/>
          <p:nvPr/>
        </p:nvSpPr>
        <p:spPr>
          <a:xfrm>
            <a:off x="7162800" y="3733800"/>
            <a:ext cx="11430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Sensitivity</a:t>
            </a:r>
            <a:endParaRPr lang="en-US" sz="1400" i="1" dirty="0"/>
          </a:p>
        </p:txBody>
      </p:sp>
      <p:sp>
        <p:nvSpPr>
          <p:cNvPr id="16" name="Rectangle 15"/>
          <p:cNvSpPr/>
          <p:nvPr/>
        </p:nvSpPr>
        <p:spPr>
          <a:xfrm>
            <a:off x="1752600" y="3733800"/>
            <a:ext cx="13716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i="1" dirty="0" smtClean="0"/>
              <a:t>Asset Quality</a:t>
            </a:r>
            <a:endParaRPr lang="en-US" sz="1400" i="1" dirty="0"/>
          </a:p>
        </p:txBody>
      </p:sp>
      <p:sp>
        <p:nvSpPr>
          <p:cNvPr id="18" name="Rectangle 17"/>
          <p:cNvSpPr/>
          <p:nvPr/>
        </p:nvSpPr>
        <p:spPr>
          <a:xfrm>
            <a:off x="1752600" y="5105400"/>
            <a:ext cx="13716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err="1" smtClean="0"/>
              <a:t>Rasio</a:t>
            </a:r>
            <a:r>
              <a:rPr lang="en-US" sz="1400" dirty="0" smtClean="0"/>
              <a:t> APYD</a:t>
            </a:r>
            <a:endParaRPr lang="en-US" sz="1400" dirty="0"/>
          </a:p>
        </p:txBody>
      </p:sp>
      <p:sp>
        <p:nvSpPr>
          <p:cNvPr id="19" name="Rectangle 18"/>
          <p:cNvSpPr/>
          <p:nvPr/>
        </p:nvSpPr>
        <p:spPr>
          <a:xfrm>
            <a:off x="4953000" y="4419600"/>
            <a:ext cx="7620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ROA (Y)</a:t>
            </a:r>
            <a:endParaRPr lang="en-US" sz="1400" dirty="0"/>
          </a:p>
        </p:txBody>
      </p:sp>
      <p:sp>
        <p:nvSpPr>
          <p:cNvPr id="20" name="Rectangle 19"/>
          <p:cNvSpPr/>
          <p:nvPr/>
        </p:nvSpPr>
        <p:spPr>
          <a:xfrm>
            <a:off x="1752600" y="5791200"/>
            <a:ext cx="1371600" cy="5334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err="1" smtClean="0"/>
              <a:t>Kualitas</a:t>
            </a:r>
            <a:r>
              <a:rPr lang="en-US" sz="1400" dirty="0" smtClean="0"/>
              <a:t> </a:t>
            </a:r>
            <a:r>
              <a:rPr lang="en-US" sz="1400" dirty="0" err="1" smtClean="0"/>
              <a:t>Aktiva</a:t>
            </a:r>
            <a:r>
              <a:rPr lang="en-US" sz="1400" dirty="0" smtClean="0"/>
              <a:t> </a:t>
            </a:r>
            <a:r>
              <a:rPr lang="en-US" sz="1400" dirty="0" err="1" smtClean="0"/>
              <a:t>Produktif</a:t>
            </a:r>
            <a:r>
              <a:rPr lang="en-US" sz="1400" dirty="0" smtClean="0"/>
              <a:t> (X1)</a:t>
            </a:r>
            <a:endParaRPr lang="en-US" sz="1400" dirty="0"/>
          </a:p>
        </p:txBody>
      </p:sp>
      <p:sp>
        <p:nvSpPr>
          <p:cNvPr id="21" name="Rectangle 20"/>
          <p:cNvSpPr/>
          <p:nvPr/>
        </p:nvSpPr>
        <p:spPr>
          <a:xfrm>
            <a:off x="6096000" y="4419600"/>
            <a:ext cx="990600" cy="3810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LDR (X2)</a:t>
            </a:r>
            <a:endParaRPr lang="en-US" sz="1400" dirty="0"/>
          </a:p>
        </p:txBody>
      </p:sp>
      <p:cxnSp>
        <p:nvCxnSpPr>
          <p:cNvPr id="38" name="Straight Arrow Connector 37"/>
          <p:cNvCxnSpPr>
            <a:stCxn id="7" idx="2"/>
            <a:endCxn id="8" idx="0"/>
          </p:cNvCxnSpPr>
          <p:nvPr/>
        </p:nvCxnSpPr>
        <p:spPr>
          <a:xfrm rot="5400000">
            <a:off x="4305300" y="1905000"/>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a:stCxn id="8" idx="2"/>
            <a:endCxn id="11" idx="0"/>
          </p:cNvCxnSpPr>
          <p:nvPr/>
        </p:nvCxnSpPr>
        <p:spPr>
          <a:xfrm rot="5400000">
            <a:off x="4305300" y="2590800"/>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26" name="AutoShape 2"/>
          <p:cNvCxnSpPr>
            <a:cxnSpLocks noChangeShapeType="1"/>
          </p:cNvCxnSpPr>
          <p:nvPr/>
        </p:nvCxnSpPr>
        <p:spPr bwMode="auto">
          <a:xfrm rot="5400000">
            <a:off x="4382294" y="3313906"/>
            <a:ext cx="2286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27" name="AutoShape 3"/>
          <p:cNvCxnSpPr>
            <a:cxnSpLocks noChangeShapeType="1"/>
          </p:cNvCxnSpPr>
          <p:nvPr/>
        </p:nvCxnSpPr>
        <p:spPr bwMode="auto">
          <a:xfrm rot="10800000">
            <a:off x="1371600" y="3429000"/>
            <a:ext cx="6400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28" name="AutoShape 4"/>
          <p:cNvCxnSpPr>
            <a:cxnSpLocks noChangeShapeType="1"/>
          </p:cNvCxnSpPr>
          <p:nvPr/>
        </p:nvCxnSpPr>
        <p:spPr bwMode="auto">
          <a:xfrm rot="5400000">
            <a:off x="1218406" y="3581400"/>
            <a:ext cx="305594" cy="794"/>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29" name="AutoShape 5"/>
          <p:cNvCxnSpPr>
            <a:cxnSpLocks noChangeShapeType="1"/>
          </p:cNvCxnSpPr>
          <p:nvPr/>
        </p:nvCxnSpPr>
        <p:spPr bwMode="auto">
          <a:xfrm rot="5400000">
            <a:off x="2286000" y="3581400"/>
            <a:ext cx="304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30" name="AutoShape 6"/>
          <p:cNvCxnSpPr>
            <a:cxnSpLocks noChangeShapeType="1"/>
          </p:cNvCxnSpPr>
          <p:nvPr/>
        </p:nvCxnSpPr>
        <p:spPr bwMode="auto">
          <a:xfrm rot="5400000">
            <a:off x="3733800" y="3581400"/>
            <a:ext cx="304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31" name="AutoShape 7"/>
          <p:cNvCxnSpPr>
            <a:cxnSpLocks noChangeShapeType="1"/>
          </p:cNvCxnSpPr>
          <p:nvPr/>
        </p:nvCxnSpPr>
        <p:spPr bwMode="auto">
          <a:xfrm rot="5400000">
            <a:off x="5181600" y="3581400"/>
            <a:ext cx="304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33" name="AutoShape 9"/>
          <p:cNvCxnSpPr>
            <a:cxnSpLocks noChangeShapeType="1"/>
          </p:cNvCxnSpPr>
          <p:nvPr/>
        </p:nvCxnSpPr>
        <p:spPr bwMode="auto">
          <a:xfrm rot="5400000">
            <a:off x="6400800" y="3581400"/>
            <a:ext cx="304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34" name="AutoShape 10"/>
          <p:cNvCxnSpPr>
            <a:cxnSpLocks noChangeShapeType="1"/>
          </p:cNvCxnSpPr>
          <p:nvPr/>
        </p:nvCxnSpPr>
        <p:spPr bwMode="auto">
          <a:xfrm rot="5400000">
            <a:off x="7620000" y="3581400"/>
            <a:ext cx="304800" cy="15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rot="5400000">
            <a:off x="2286794" y="4266406"/>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2" name="Straight Arrow Connector 101"/>
          <p:cNvCxnSpPr/>
          <p:nvPr/>
        </p:nvCxnSpPr>
        <p:spPr>
          <a:xfrm rot="5400000">
            <a:off x="2286794" y="4952206"/>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3" name="Straight Arrow Connector 102"/>
          <p:cNvCxnSpPr/>
          <p:nvPr/>
        </p:nvCxnSpPr>
        <p:spPr>
          <a:xfrm rot="5400000">
            <a:off x="2286794" y="5638006"/>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4" name="Straight Arrow Connector 103"/>
          <p:cNvCxnSpPr/>
          <p:nvPr/>
        </p:nvCxnSpPr>
        <p:spPr>
          <a:xfrm rot="5400000">
            <a:off x="5182394" y="4266406"/>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5" name="Straight Arrow Connector 104"/>
          <p:cNvCxnSpPr/>
          <p:nvPr/>
        </p:nvCxnSpPr>
        <p:spPr>
          <a:xfrm rot="5400000">
            <a:off x="6401594" y="4266406"/>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6" name="AutoShape 3"/>
          <p:cNvCxnSpPr>
            <a:cxnSpLocks noChangeShapeType="1"/>
            <a:endCxn id="20" idx="3"/>
          </p:cNvCxnSpPr>
          <p:nvPr/>
        </p:nvCxnSpPr>
        <p:spPr bwMode="auto">
          <a:xfrm rot="10800000">
            <a:off x="3124200" y="6057900"/>
            <a:ext cx="2209800" cy="39688"/>
          </a:xfrm>
          <a:prstGeom prst="straightConnector1">
            <a:avLst/>
          </a:prstGeom>
          <a:ln>
            <a:headEnd/>
            <a:tailEnd/>
          </a:ln>
        </p:spPr>
        <p:style>
          <a:lnRef idx="2">
            <a:schemeClr val="dk1"/>
          </a:lnRef>
          <a:fillRef idx="0">
            <a:schemeClr val="dk1"/>
          </a:fillRef>
          <a:effectRef idx="1">
            <a:schemeClr val="dk1"/>
          </a:effectRef>
          <a:fontRef idx="minor">
            <a:schemeClr val="tx1"/>
          </a:fontRef>
        </p:style>
      </p:cxnSp>
      <p:cxnSp>
        <p:nvCxnSpPr>
          <p:cNvPr id="108" name="Straight Arrow Connector 107"/>
          <p:cNvCxnSpPr/>
          <p:nvPr/>
        </p:nvCxnSpPr>
        <p:spPr>
          <a:xfrm rot="5400000" flipH="1" flipV="1">
            <a:off x="4686300" y="5448300"/>
            <a:ext cx="1295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3" name="Straight Arrow Connector 112"/>
          <p:cNvCxnSpPr>
            <a:stCxn id="21" idx="1"/>
            <a:endCxn id="19" idx="3"/>
          </p:cNvCxnSpPr>
          <p:nvPr/>
        </p:nvCxnSpPr>
        <p:spPr>
          <a:xfrm rot="10800000">
            <a:off x="5715000" y="4610100"/>
            <a:ext cx="3810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225425" indent="-225425"/>
            <a:r>
              <a:rPr lang="en-US" b="1" dirty="0" err="1" smtClean="0"/>
              <a:t>Hipotesis</a:t>
            </a:r>
            <a:r>
              <a:rPr lang="en-US" b="1" dirty="0" smtClean="0"/>
              <a:t> </a:t>
            </a:r>
            <a:endParaRPr lang="en-US" dirty="0" smtClean="0"/>
          </a:p>
          <a:p>
            <a:pPr marL="225425" indent="-225425">
              <a:buNone/>
            </a:pPr>
            <a:r>
              <a:rPr lang="en-US" dirty="0" smtClean="0"/>
              <a:t>	</a:t>
            </a:r>
            <a:r>
              <a:rPr lang="en-US" dirty="0" err="1" smtClean="0"/>
              <a:t>Berdasarkan</a:t>
            </a:r>
            <a:r>
              <a:rPr lang="en-US" dirty="0" smtClean="0"/>
              <a:t> </a:t>
            </a:r>
            <a:r>
              <a:rPr lang="en-US" dirty="0" err="1" smtClean="0"/>
              <a:t>uraian</a:t>
            </a:r>
            <a:r>
              <a:rPr lang="en-US" dirty="0" smtClean="0"/>
              <a:t> </a:t>
            </a:r>
            <a:r>
              <a:rPr lang="en-US" dirty="0" err="1" smtClean="0"/>
              <a:t>kerangka</a:t>
            </a:r>
            <a:r>
              <a:rPr lang="en-US" dirty="0" smtClean="0"/>
              <a:t> </a:t>
            </a:r>
            <a:r>
              <a:rPr lang="en-US" dirty="0" err="1" smtClean="0"/>
              <a:t>pemikiran</a:t>
            </a:r>
            <a:r>
              <a:rPr lang="en-US" dirty="0" smtClean="0"/>
              <a:t> </a:t>
            </a:r>
            <a:r>
              <a:rPr lang="en-US" dirty="0" err="1" smtClean="0"/>
              <a:t>maka</a:t>
            </a:r>
            <a:r>
              <a:rPr lang="en-US" dirty="0" smtClean="0"/>
              <a:t> </a:t>
            </a:r>
            <a:r>
              <a:rPr lang="en-US" dirty="0" err="1" smtClean="0"/>
              <a:t>penulis</a:t>
            </a:r>
            <a:r>
              <a:rPr lang="en-US" dirty="0" smtClean="0"/>
              <a:t> </a:t>
            </a:r>
            <a:r>
              <a:rPr lang="en-US" dirty="0" err="1" smtClean="0"/>
              <a:t>merumuskan</a:t>
            </a:r>
            <a:r>
              <a:rPr lang="en-US" dirty="0" smtClean="0"/>
              <a:t> </a:t>
            </a:r>
            <a:r>
              <a:rPr lang="en-US" dirty="0" err="1" smtClean="0"/>
              <a:t>hipotesis</a:t>
            </a:r>
            <a:r>
              <a:rPr lang="en-US" dirty="0" smtClean="0"/>
              <a:t> yang </a:t>
            </a:r>
            <a:r>
              <a:rPr lang="en-US" dirty="0" err="1" smtClean="0"/>
              <a:t>diajukan</a:t>
            </a:r>
            <a:r>
              <a:rPr lang="en-US" dirty="0" smtClean="0"/>
              <a:t> </a:t>
            </a:r>
            <a:r>
              <a:rPr lang="en-US" dirty="0" err="1" smtClean="0"/>
              <a:t>dalam</a:t>
            </a:r>
            <a:r>
              <a:rPr lang="en-US" dirty="0" smtClean="0"/>
              <a:t> </a:t>
            </a:r>
            <a:r>
              <a:rPr lang="en-US" dirty="0" err="1" smtClean="0"/>
              <a:t>penelitian</a:t>
            </a:r>
            <a:r>
              <a:rPr lang="en-US" dirty="0" smtClean="0"/>
              <a:t> </a:t>
            </a:r>
            <a:r>
              <a:rPr lang="en-US" dirty="0" err="1" smtClean="0"/>
              <a:t>ini</a:t>
            </a:r>
            <a:r>
              <a:rPr lang="en-US" dirty="0" smtClean="0"/>
              <a:t> </a:t>
            </a:r>
            <a:r>
              <a:rPr lang="en-US" dirty="0" err="1" smtClean="0"/>
              <a:t>adalah</a:t>
            </a:r>
            <a:r>
              <a:rPr lang="en-US" dirty="0" smtClean="0"/>
              <a:t> </a:t>
            </a:r>
            <a:r>
              <a:rPr lang="en-US" dirty="0" err="1" smtClean="0"/>
              <a:t>Kualitas</a:t>
            </a:r>
            <a:r>
              <a:rPr lang="en-US" dirty="0" smtClean="0"/>
              <a:t> </a:t>
            </a:r>
            <a:r>
              <a:rPr lang="en-US" dirty="0" err="1" smtClean="0"/>
              <a:t>Aktiva</a:t>
            </a:r>
            <a:r>
              <a:rPr lang="en-US" dirty="0" smtClean="0"/>
              <a:t> </a:t>
            </a:r>
            <a:r>
              <a:rPr lang="en-US" dirty="0" err="1" smtClean="0"/>
              <a:t>Produktif</a:t>
            </a:r>
            <a:r>
              <a:rPr lang="en-US" dirty="0" smtClean="0"/>
              <a:t> (KAP) </a:t>
            </a:r>
            <a:r>
              <a:rPr lang="en-US" dirty="0" err="1" smtClean="0"/>
              <a:t>dan</a:t>
            </a:r>
            <a:r>
              <a:rPr lang="en-US" dirty="0" smtClean="0"/>
              <a:t> </a:t>
            </a:r>
            <a:r>
              <a:rPr lang="en-US" i="1" dirty="0" smtClean="0"/>
              <a:t>Loan to Deposit Ratio </a:t>
            </a:r>
            <a:r>
              <a:rPr lang="en-US" dirty="0" smtClean="0"/>
              <a:t>(LDR) </a:t>
            </a:r>
            <a:r>
              <a:rPr lang="en-US" dirty="0" err="1" smtClean="0"/>
              <a:t>Berpengaruh</a:t>
            </a:r>
            <a:r>
              <a:rPr lang="en-US" dirty="0" smtClean="0"/>
              <a:t> </a:t>
            </a:r>
            <a:r>
              <a:rPr lang="en-US" dirty="0" err="1" smtClean="0"/>
              <a:t>Terhadap</a:t>
            </a:r>
            <a:r>
              <a:rPr lang="en-US" dirty="0" smtClean="0"/>
              <a:t> </a:t>
            </a:r>
            <a:r>
              <a:rPr lang="en-US" dirty="0" err="1" smtClean="0"/>
              <a:t>Profitabilitas</a:t>
            </a:r>
            <a:r>
              <a:rPr lang="en-US" dirty="0" smtClean="0"/>
              <a:t> (ROA).</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334000"/>
          </a:xfrm>
        </p:spPr>
        <p:txBody>
          <a:bodyPr>
            <a:normAutofit/>
          </a:bodyPr>
          <a:lstStyle/>
          <a:p>
            <a:pPr marL="225425" indent="-225425"/>
            <a:r>
              <a:rPr lang="en-US" sz="1800" dirty="0" err="1" smtClean="0"/>
              <a:t>Metode</a:t>
            </a:r>
            <a:r>
              <a:rPr lang="en-US" sz="1800" dirty="0" smtClean="0"/>
              <a:t> yang </a:t>
            </a:r>
            <a:r>
              <a:rPr lang="en-US" sz="1800" dirty="0" err="1" smtClean="0"/>
              <a:t>digunakan</a:t>
            </a:r>
            <a:r>
              <a:rPr lang="en-US" sz="1800" dirty="0" smtClean="0"/>
              <a:t> </a:t>
            </a:r>
            <a:r>
              <a:rPr lang="en-US" sz="1800" dirty="0" err="1" smtClean="0"/>
              <a:t>Deskriptif</a:t>
            </a:r>
            <a:r>
              <a:rPr lang="en-US" sz="1800" dirty="0" smtClean="0"/>
              <a:t> </a:t>
            </a:r>
            <a:r>
              <a:rPr lang="en-US" sz="1800" dirty="0" err="1" smtClean="0"/>
              <a:t>dan</a:t>
            </a:r>
            <a:r>
              <a:rPr lang="en-US" sz="1800" dirty="0" smtClean="0"/>
              <a:t> </a:t>
            </a:r>
            <a:r>
              <a:rPr lang="en-US" sz="1800" dirty="0" err="1" smtClean="0"/>
              <a:t>Verifikatif</a:t>
            </a:r>
            <a:endParaRPr lang="en-US" sz="1800" dirty="0" smtClean="0"/>
          </a:p>
          <a:p>
            <a:pPr marL="225425" indent="-225425">
              <a:buNone/>
            </a:pPr>
            <a:endParaRPr lang="en-US" sz="1800" dirty="0" smtClean="0"/>
          </a:p>
          <a:p>
            <a:pPr marL="225425" indent="-225425"/>
            <a:r>
              <a:rPr lang="en-US" sz="1800" dirty="0" err="1" smtClean="0"/>
              <a:t>Operasionalisasi</a:t>
            </a:r>
            <a:r>
              <a:rPr lang="en-US" sz="1800" dirty="0" smtClean="0"/>
              <a:t> </a:t>
            </a:r>
            <a:r>
              <a:rPr lang="en-US" sz="1800" dirty="0" err="1" smtClean="0"/>
              <a:t>Variabel</a:t>
            </a:r>
            <a:r>
              <a:rPr lang="en-US" sz="1800" dirty="0" smtClean="0"/>
              <a:t> </a:t>
            </a:r>
            <a:r>
              <a:rPr lang="en-US" sz="1800" dirty="0" err="1" smtClean="0"/>
              <a:t>Penelitian</a:t>
            </a:r>
            <a:r>
              <a:rPr lang="en-US" sz="1800" dirty="0" smtClean="0"/>
              <a:t> : </a:t>
            </a:r>
            <a:r>
              <a:rPr lang="en-US" sz="1800" dirty="0" err="1" smtClean="0"/>
              <a:t>Kualitas</a:t>
            </a:r>
            <a:r>
              <a:rPr lang="en-US" sz="1800" dirty="0" smtClean="0"/>
              <a:t> </a:t>
            </a:r>
            <a:r>
              <a:rPr lang="en-US" sz="1800" dirty="0" err="1" smtClean="0"/>
              <a:t>Aktiva</a:t>
            </a:r>
            <a:r>
              <a:rPr lang="en-US" sz="1800" dirty="0" smtClean="0"/>
              <a:t> </a:t>
            </a:r>
            <a:r>
              <a:rPr lang="en-US" sz="1800" dirty="0" err="1" smtClean="0"/>
              <a:t>Produktif</a:t>
            </a:r>
            <a:r>
              <a:rPr lang="en-US" sz="1800" dirty="0" smtClean="0"/>
              <a:t> (X1), </a:t>
            </a:r>
            <a:r>
              <a:rPr lang="en-US" sz="1800" i="1" dirty="0" smtClean="0"/>
              <a:t>Loan to Deposit Ratio </a:t>
            </a:r>
            <a:r>
              <a:rPr lang="en-US" sz="1800" dirty="0" smtClean="0"/>
              <a:t>(X2) </a:t>
            </a:r>
            <a:r>
              <a:rPr lang="en-US" sz="1800" dirty="0" err="1" smtClean="0"/>
              <a:t>dan</a:t>
            </a:r>
            <a:r>
              <a:rPr lang="en-US" sz="1800" dirty="0" smtClean="0"/>
              <a:t> </a:t>
            </a:r>
            <a:r>
              <a:rPr lang="en-US" sz="1800" i="1" dirty="0" smtClean="0"/>
              <a:t>Return On Asset </a:t>
            </a:r>
            <a:r>
              <a:rPr lang="en-US" sz="1800" dirty="0" smtClean="0"/>
              <a:t>(Y)</a:t>
            </a:r>
          </a:p>
          <a:p>
            <a:pPr marL="225425" indent="-225425"/>
            <a:endParaRPr lang="en-US" sz="1800" dirty="0" smtClean="0"/>
          </a:p>
          <a:p>
            <a:pPr marL="225425" indent="-225425"/>
            <a:r>
              <a:rPr lang="en-US" sz="1600" b="1" dirty="0" err="1" smtClean="0"/>
              <a:t>Teknik</a:t>
            </a:r>
            <a:r>
              <a:rPr lang="en-US" sz="1600" b="1" dirty="0" smtClean="0"/>
              <a:t> </a:t>
            </a:r>
            <a:r>
              <a:rPr lang="en-US" sz="1600" b="1" dirty="0" err="1" smtClean="0"/>
              <a:t>Pengumpulan</a:t>
            </a:r>
            <a:r>
              <a:rPr lang="en-US" sz="1600" b="1" dirty="0" smtClean="0"/>
              <a:t> Data</a:t>
            </a:r>
          </a:p>
          <a:p>
            <a:pPr marL="225425" indent="-225425">
              <a:buNone/>
            </a:pPr>
            <a:r>
              <a:rPr lang="en-US" sz="1600" dirty="0" smtClean="0"/>
              <a:t>	Data </a:t>
            </a:r>
            <a:r>
              <a:rPr lang="en-US" sz="1600" dirty="0" err="1" smtClean="0"/>
              <a:t>dalam</a:t>
            </a:r>
            <a:r>
              <a:rPr lang="en-US" sz="1600" dirty="0" smtClean="0"/>
              <a:t> </a:t>
            </a:r>
            <a:r>
              <a:rPr lang="en-US" sz="1600" dirty="0" err="1" smtClean="0"/>
              <a:t>penelitian</a:t>
            </a:r>
            <a:r>
              <a:rPr lang="en-US" sz="1600" dirty="0" smtClean="0"/>
              <a:t> </a:t>
            </a:r>
            <a:r>
              <a:rPr lang="en-US" sz="1600" dirty="0" err="1" smtClean="0"/>
              <a:t>ini</a:t>
            </a:r>
            <a:r>
              <a:rPr lang="en-US" sz="1600" dirty="0" smtClean="0"/>
              <a:t> </a:t>
            </a:r>
            <a:r>
              <a:rPr lang="en-US" sz="1600" dirty="0" err="1" smtClean="0"/>
              <a:t>adalah</a:t>
            </a:r>
            <a:r>
              <a:rPr lang="en-US" sz="1600" dirty="0" smtClean="0"/>
              <a:t> data </a:t>
            </a:r>
            <a:r>
              <a:rPr lang="en-US" sz="1600" dirty="0" err="1" smtClean="0"/>
              <a:t>sekunder</a:t>
            </a:r>
            <a:r>
              <a:rPr lang="en-US" sz="1600" dirty="0" smtClean="0"/>
              <a:t>. Data yang </a:t>
            </a:r>
            <a:r>
              <a:rPr lang="en-US" sz="1600" dirty="0" err="1" smtClean="0"/>
              <a:t>digunakan</a:t>
            </a:r>
            <a:r>
              <a:rPr lang="en-US" sz="1600" dirty="0" smtClean="0"/>
              <a:t> </a:t>
            </a:r>
            <a:r>
              <a:rPr lang="en-US" sz="1600" dirty="0" err="1" smtClean="0"/>
              <a:t>adalah</a:t>
            </a:r>
            <a:r>
              <a:rPr lang="en-US" sz="1600" dirty="0" smtClean="0"/>
              <a:t> </a:t>
            </a:r>
            <a:r>
              <a:rPr lang="en-US" sz="1600" dirty="0" err="1" smtClean="0"/>
              <a:t>laporan</a:t>
            </a:r>
            <a:r>
              <a:rPr lang="en-US" sz="1600" dirty="0" smtClean="0"/>
              <a:t> </a:t>
            </a:r>
            <a:r>
              <a:rPr lang="en-US" sz="1600" dirty="0" err="1" smtClean="0"/>
              <a:t>keuangan</a:t>
            </a:r>
            <a:r>
              <a:rPr lang="en-US" sz="1600" dirty="0" smtClean="0"/>
              <a:t> bank </a:t>
            </a:r>
            <a:r>
              <a:rPr lang="en-US" sz="1600" dirty="0" err="1" smtClean="0"/>
              <a:t>bjb</a:t>
            </a:r>
            <a:r>
              <a:rPr lang="en-US" sz="1600" dirty="0" smtClean="0"/>
              <a:t> </a:t>
            </a:r>
            <a:r>
              <a:rPr lang="en-US" sz="1600" dirty="0" err="1" smtClean="0"/>
              <a:t>periode</a:t>
            </a:r>
            <a:r>
              <a:rPr lang="en-US" sz="1600" dirty="0" smtClean="0"/>
              <a:t> 2009-2013. Data-data yang </a:t>
            </a:r>
            <a:r>
              <a:rPr lang="en-US" sz="1600" dirty="0" err="1" smtClean="0"/>
              <a:t>digunakan</a:t>
            </a:r>
            <a:r>
              <a:rPr lang="en-US" sz="1600" dirty="0" smtClean="0"/>
              <a:t> </a:t>
            </a:r>
            <a:r>
              <a:rPr lang="en-US" sz="1600" dirty="0" err="1" smtClean="0"/>
              <a:t>dalam</a:t>
            </a:r>
            <a:r>
              <a:rPr lang="en-US" sz="1600" dirty="0" smtClean="0"/>
              <a:t> </a:t>
            </a:r>
            <a:r>
              <a:rPr lang="en-US" sz="1600" dirty="0" err="1" smtClean="0"/>
              <a:t>penelitian</a:t>
            </a:r>
            <a:r>
              <a:rPr lang="en-US" sz="1600" dirty="0" smtClean="0"/>
              <a:t> </a:t>
            </a:r>
            <a:r>
              <a:rPr lang="en-US" sz="1600" dirty="0" err="1" smtClean="0"/>
              <a:t>ini</a:t>
            </a:r>
            <a:r>
              <a:rPr lang="en-US" sz="1600" dirty="0" smtClean="0"/>
              <a:t> </a:t>
            </a:r>
            <a:r>
              <a:rPr lang="en-US" sz="1600" dirty="0" err="1" smtClean="0"/>
              <a:t>diperoleh</a:t>
            </a:r>
            <a:r>
              <a:rPr lang="en-US" sz="1600" dirty="0" smtClean="0"/>
              <a:t> </a:t>
            </a:r>
            <a:r>
              <a:rPr lang="en-US" sz="1600" dirty="0" err="1" smtClean="0"/>
              <a:t>melalui</a:t>
            </a:r>
            <a:r>
              <a:rPr lang="en-US" sz="1600" dirty="0" smtClean="0"/>
              <a:t> </a:t>
            </a:r>
            <a:r>
              <a:rPr lang="en-US" sz="1600" dirty="0" err="1" smtClean="0"/>
              <a:t>Studi</a:t>
            </a:r>
            <a:r>
              <a:rPr lang="en-US" sz="1600" dirty="0" smtClean="0"/>
              <a:t> </a:t>
            </a:r>
            <a:r>
              <a:rPr lang="en-US" sz="1600" dirty="0" err="1" smtClean="0"/>
              <a:t>Kepustakaan</a:t>
            </a:r>
            <a:r>
              <a:rPr lang="en-US" sz="1600" dirty="0" smtClean="0"/>
              <a:t> </a:t>
            </a:r>
            <a:r>
              <a:rPr lang="en-US" sz="1600" dirty="0" err="1" smtClean="0"/>
              <a:t>dan</a:t>
            </a:r>
            <a:r>
              <a:rPr lang="en-US" sz="1600" dirty="0" smtClean="0"/>
              <a:t> </a:t>
            </a:r>
            <a:r>
              <a:rPr lang="en-US" sz="1600" dirty="0" err="1" smtClean="0"/>
              <a:t>Studi</a:t>
            </a:r>
            <a:r>
              <a:rPr lang="en-US" sz="1600" dirty="0" smtClean="0"/>
              <a:t> </a:t>
            </a:r>
            <a:r>
              <a:rPr lang="en-US" sz="1600" dirty="0" err="1" smtClean="0"/>
              <a:t>Dokumentasi</a:t>
            </a:r>
            <a:r>
              <a:rPr lang="en-US" sz="1600" dirty="0" smtClean="0"/>
              <a:t>.</a:t>
            </a:r>
          </a:p>
          <a:p>
            <a:pPr marL="225425" indent="-225425"/>
            <a:endParaRPr lang="en-US" sz="1600" dirty="0" smtClean="0"/>
          </a:p>
          <a:p>
            <a:pPr marL="225425" indent="-225425"/>
            <a:r>
              <a:rPr lang="en-US" sz="1600" dirty="0" err="1" smtClean="0"/>
              <a:t>Rancangan</a:t>
            </a:r>
            <a:r>
              <a:rPr lang="en-US" sz="1600" dirty="0" smtClean="0"/>
              <a:t> </a:t>
            </a:r>
            <a:r>
              <a:rPr lang="en-US" sz="1600" dirty="0" err="1" smtClean="0"/>
              <a:t>Pengujian</a:t>
            </a:r>
            <a:r>
              <a:rPr lang="en-US" sz="1600" dirty="0" smtClean="0"/>
              <a:t> Data </a:t>
            </a:r>
            <a:r>
              <a:rPr lang="en-US" sz="1600" dirty="0" err="1" smtClean="0"/>
              <a:t>dan</a:t>
            </a:r>
            <a:r>
              <a:rPr lang="en-US" sz="1600" dirty="0" smtClean="0"/>
              <a:t> </a:t>
            </a:r>
            <a:r>
              <a:rPr lang="en-US" sz="1600" dirty="0" err="1" smtClean="0"/>
              <a:t>Pengujian</a:t>
            </a:r>
            <a:r>
              <a:rPr lang="en-US" sz="1600" dirty="0" smtClean="0"/>
              <a:t> </a:t>
            </a:r>
            <a:r>
              <a:rPr lang="en-US" sz="1600" dirty="0" err="1" smtClean="0"/>
              <a:t>Hipotesis</a:t>
            </a:r>
            <a:endParaRPr lang="en-US" sz="1600" dirty="0" smtClean="0"/>
          </a:p>
          <a:p>
            <a:pPr marL="225425" indent="-225425">
              <a:buNone/>
            </a:pPr>
            <a:r>
              <a:rPr lang="en-US" sz="1600" dirty="0" smtClean="0"/>
              <a:t>	</a:t>
            </a:r>
            <a:r>
              <a:rPr lang="en-US" sz="1600" dirty="0" err="1" smtClean="0"/>
              <a:t>Pengujian</a:t>
            </a:r>
            <a:r>
              <a:rPr lang="en-US" sz="1600" dirty="0" smtClean="0"/>
              <a:t> </a:t>
            </a:r>
            <a:r>
              <a:rPr lang="en-US" sz="1600" dirty="0" err="1" smtClean="0"/>
              <a:t>Asumsi</a:t>
            </a:r>
            <a:r>
              <a:rPr lang="en-US" sz="1600" dirty="0" smtClean="0"/>
              <a:t> </a:t>
            </a:r>
            <a:r>
              <a:rPr lang="en-US" sz="1600" dirty="0" err="1" smtClean="0"/>
              <a:t>Klasik</a:t>
            </a:r>
            <a:r>
              <a:rPr lang="en-US" sz="1600" dirty="0" smtClean="0"/>
              <a:t> : </a:t>
            </a:r>
            <a:r>
              <a:rPr lang="en-US" sz="1600" dirty="0" err="1" smtClean="0"/>
              <a:t>Uji</a:t>
            </a:r>
            <a:r>
              <a:rPr lang="en-US" sz="1600" dirty="0" smtClean="0"/>
              <a:t> </a:t>
            </a:r>
            <a:r>
              <a:rPr lang="en-US" sz="1600" dirty="0" err="1" smtClean="0"/>
              <a:t>Normalitas</a:t>
            </a:r>
            <a:r>
              <a:rPr lang="en-US" sz="1600" dirty="0" smtClean="0"/>
              <a:t>, </a:t>
            </a:r>
            <a:r>
              <a:rPr lang="en-US" sz="1600" dirty="0" err="1" smtClean="0"/>
              <a:t>Uji</a:t>
            </a:r>
            <a:r>
              <a:rPr lang="en-US" sz="1600" dirty="0" smtClean="0"/>
              <a:t> </a:t>
            </a:r>
            <a:r>
              <a:rPr lang="en-US" sz="1600" dirty="0" err="1" smtClean="0"/>
              <a:t>Autokorelasi</a:t>
            </a:r>
            <a:r>
              <a:rPr lang="en-US" sz="1600" dirty="0" smtClean="0"/>
              <a:t>, </a:t>
            </a:r>
            <a:r>
              <a:rPr lang="en-US" sz="1600" dirty="0" err="1" smtClean="0"/>
              <a:t>Uji</a:t>
            </a:r>
            <a:r>
              <a:rPr lang="en-US" sz="1600" dirty="0" smtClean="0"/>
              <a:t> </a:t>
            </a:r>
            <a:r>
              <a:rPr lang="en-US" sz="1600" dirty="0" err="1" smtClean="0"/>
              <a:t>Multikolinearitas</a:t>
            </a:r>
            <a:r>
              <a:rPr lang="en-US" sz="1600" dirty="0" smtClean="0"/>
              <a:t>, </a:t>
            </a:r>
            <a:r>
              <a:rPr lang="en-US" sz="1600" dirty="0" err="1" smtClean="0"/>
              <a:t>Uji</a:t>
            </a:r>
            <a:r>
              <a:rPr lang="en-US" sz="1600" dirty="0" smtClean="0"/>
              <a:t> </a:t>
            </a:r>
            <a:r>
              <a:rPr lang="en-US" sz="1600" dirty="0" err="1" smtClean="0"/>
              <a:t>Heteroskedastisitas</a:t>
            </a:r>
            <a:endParaRPr lang="en-US" sz="1600" dirty="0"/>
          </a:p>
          <a:p>
            <a:pPr>
              <a:buNone/>
            </a:pPr>
            <a:endParaRPr lang="en-US" sz="1600" dirty="0" smtClean="0"/>
          </a:p>
          <a:p>
            <a:pPr marL="225425" indent="-225425">
              <a:buNone/>
            </a:pPr>
            <a:r>
              <a:rPr lang="en-US" sz="1600" dirty="0" smtClean="0"/>
              <a:t>	</a:t>
            </a:r>
            <a:r>
              <a:rPr lang="en-US" sz="1600" dirty="0" err="1" smtClean="0"/>
              <a:t>Uji</a:t>
            </a:r>
            <a:r>
              <a:rPr lang="en-US" sz="1600" dirty="0" smtClean="0"/>
              <a:t> </a:t>
            </a:r>
            <a:r>
              <a:rPr lang="en-US" sz="1600" dirty="0" err="1" smtClean="0"/>
              <a:t>Regresi</a:t>
            </a:r>
            <a:r>
              <a:rPr lang="en-US" sz="1600" dirty="0" smtClean="0"/>
              <a:t> Linear </a:t>
            </a:r>
            <a:r>
              <a:rPr lang="en-US" sz="1600" dirty="0" err="1" smtClean="0"/>
              <a:t>Berganda</a:t>
            </a:r>
            <a:r>
              <a:rPr lang="en-US" sz="1600" dirty="0" smtClean="0"/>
              <a:t>, </a:t>
            </a:r>
            <a:r>
              <a:rPr lang="en-US" sz="1600" dirty="0" err="1" smtClean="0"/>
              <a:t>Uji</a:t>
            </a:r>
            <a:r>
              <a:rPr lang="en-US" sz="1600" dirty="0" smtClean="0"/>
              <a:t> </a:t>
            </a:r>
            <a:r>
              <a:rPr lang="en-US" sz="1600" dirty="0" err="1" smtClean="0"/>
              <a:t>Koefisien</a:t>
            </a:r>
            <a:r>
              <a:rPr lang="en-US" sz="1600" dirty="0" smtClean="0"/>
              <a:t> </a:t>
            </a:r>
            <a:r>
              <a:rPr lang="en-US" sz="1600" dirty="0" err="1" smtClean="0"/>
              <a:t>Korelasi</a:t>
            </a:r>
            <a:r>
              <a:rPr lang="en-US" sz="1600" dirty="0" smtClean="0"/>
              <a:t>, </a:t>
            </a:r>
            <a:r>
              <a:rPr lang="en-US" sz="1600" dirty="0" err="1" smtClean="0"/>
              <a:t>Uji</a:t>
            </a:r>
            <a:r>
              <a:rPr lang="en-US" sz="1600" dirty="0" smtClean="0"/>
              <a:t> </a:t>
            </a:r>
            <a:r>
              <a:rPr lang="en-US" sz="1600" dirty="0" err="1" smtClean="0"/>
              <a:t>Koefisien</a:t>
            </a:r>
            <a:r>
              <a:rPr lang="en-US" sz="1600" dirty="0" smtClean="0"/>
              <a:t> </a:t>
            </a:r>
            <a:r>
              <a:rPr lang="en-US" sz="1600" dirty="0" err="1" smtClean="0"/>
              <a:t>Determinasi</a:t>
            </a:r>
            <a:endParaRPr lang="en-US" sz="1600" dirty="0" smtClean="0"/>
          </a:p>
          <a:p>
            <a:pPr marL="225425" indent="-225425">
              <a:buNone/>
            </a:pPr>
            <a:endParaRPr lang="en-US" sz="1600" dirty="0" smtClean="0"/>
          </a:p>
          <a:p>
            <a:pPr marL="225425" indent="-225425">
              <a:buNone/>
            </a:pPr>
            <a:r>
              <a:rPr lang="en-US" sz="1600" dirty="0" smtClean="0"/>
              <a:t>	</a:t>
            </a:r>
            <a:r>
              <a:rPr lang="en-US" sz="1600" dirty="0" err="1" smtClean="0"/>
              <a:t>Pengujian</a:t>
            </a:r>
            <a:r>
              <a:rPr lang="en-US" sz="1600" dirty="0" smtClean="0"/>
              <a:t> </a:t>
            </a:r>
            <a:r>
              <a:rPr lang="en-US" sz="1600" dirty="0" err="1" smtClean="0"/>
              <a:t>Hipotesis</a:t>
            </a:r>
            <a:r>
              <a:rPr lang="en-US" sz="1600" dirty="0" smtClean="0"/>
              <a:t> : </a:t>
            </a:r>
            <a:r>
              <a:rPr lang="en-US" sz="1600" dirty="0" err="1" smtClean="0"/>
              <a:t>Uji</a:t>
            </a:r>
            <a:r>
              <a:rPr lang="en-US" sz="1600" dirty="0" smtClean="0"/>
              <a:t> t </a:t>
            </a:r>
            <a:r>
              <a:rPr lang="en-US" sz="1600" dirty="0" err="1" smtClean="0"/>
              <a:t>dan</a:t>
            </a:r>
            <a:r>
              <a:rPr lang="en-US" sz="1600" dirty="0" smtClean="0"/>
              <a:t> </a:t>
            </a:r>
            <a:r>
              <a:rPr lang="en-US" sz="1600" dirty="0" err="1" smtClean="0"/>
              <a:t>Uji</a:t>
            </a:r>
            <a:r>
              <a:rPr lang="en-US" sz="1600" dirty="0" smtClean="0"/>
              <a:t> F</a:t>
            </a:r>
            <a:endParaRPr lang="en-US" sz="1600" dirty="0"/>
          </a:p>
        </p:txBody>
      </p:sp>
      <p:sp>
        <p:nvSpPr>
          <p:cNvPr id="5" name="Title 1"/>
          <p:cNvSpPr>
            <a:spLocks noGrp="1"/>
          </p:cNvSpPr>
          <p:nvPr>
            <p:ph type="title"/>
          </p:nvPr>
        </p:nvSpPr>
        <p:spPr>
          <a:xfrm>
            <a:off x="457200" y="274638"/>
            <a:ext cx="8229600" cy="944562"/>
          </a:xfrm>
        </p:spPr>
        <p:txBody>
          <a:bodyPr>
            <a:normAutofit/>
          </a:bodyPr>
          <a:lstStyle/>
          <a:p>
            <a:pPr algn="l"/>
            <a:r>
              <a:rPr lang="en-US" dirty="0" smtClean="0"/>
              <a:t>BAB III</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pPr algn="l"/>
            <a:r>
              <a:rPr lang="en-US" dirty="0" smtClean="0"/>
              <a:t>BAB IV</a:t>
            </a:r>
            <a:endParaRPr lang="en-US" dirty="0"/>
          </a:p>
        </p:txBody>
      </p:sp>
      <p:sp>
        <p:nvSpPr>
          <p:cNvPr id="5" name="Content Placeholder 4"/>
          <p:cNvSpPr>
            <a:spLocks noGrp="1"/>
          </p:cNvSpPr>
          <p:nvPr>
            <p:ph idx="1"/>
          </p:nvPr>
        </p:nvSpPr>
        <p:spPr>
          <a:xfrm>
            <a:off x="457200" y="914400"/>
            <a:ext cx="8229600" cy="5211763"/>
          </a:xfrm>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a:p>
        </p:txBody>
      </p:sp>
      <p:graphicFrame>
        <p:nvGraphicFramePr>
          <p:cNvPr id="10" name="Chart 9"/>
          <p:cNvGraphicFramePr/>
          <p:nvPr/>
        </p:nvGraphicFramePr>
        <p:xfrm>
          <a:off x="228600" y="7620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nvGraphicFramePr>
        <p:xfrm>
          <a:off x="4572000" y="762000"/>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p:nvPr/>
        </p:nvGraphicFramePr>
        <p:xfrm>
          <a:off x="2286000" y="3657600"/>
          <a:ext cx="4572000" cy="2743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pPr algn="l"/>
            <a:r>
              <a:rPr lang="en-US" dirty="0" err="1" smtClean="0"/>
              <a:t>Uji</a:t>
            </a:r>
            <a:r>
              <a:rPr lang="en-US" dirty="0" smtClean="0"/>
              <a:t> </a:t>
            </a:r>
            <a:r>
              <a:rPr lang="en-US" dirty="0" err="1" smtClean="0"/>
              <a:t>Asumsi</a:t>
            </a:r>
            <a:r>
              <a:rPr lang="en-US" dirty="0" smtClean="0"/>
              <a:t> </a:t>
            </a:r>
            <a:r>
              <a:rPr lang="en-US" dirty="0" err="1" smtClean="0"/>
              <a:t>Klasik</a:t>
            </a:r>
            <a:endParaRPr lang="en-US" dirty="0"/>
          </a:p>
        </p:txBody>
      </p:sp>
      <p:sp>
        <p:nvSpPr>
          <p:cNvPr id="3" name="Content Placeholder 2"/>
          <p:cNvSpPr>
            <a:spLocks noGrp="1"/>
          </p:cNvSpPr>
          <p:nvPr>
            <p:ph idx="1"/>
          </p:nvPr>
        </p:nvSpPr>
        <p:spPr>
          <a:xfrm>
            <a:off x="152400" y="1066800"/>
            <a:ext cx="4572000" cy="457200"/>
          </a:xfrm>
        </p:spPr>
        <p:txBody>
          <a:bodyPr>
            <a:normAutofit fontScale="40000" lnSpcReduction="20000"/>
          </a:bodyPr>
          <a:lstStyle/>
          <a:p>
            <a:pPr algn="ctr">
              <a:buNone/>
            </a:pPr>
            <a:r>
              <a:rPr lang="en-US" b="1" dirty="0" err="1" smtClean="0"/>
              <a:t>Tabel</a:t>
            </a:r>
            <a:r>
              <a:rPr lang="en-US" b="1" dirty="0" smtClean="0"/>
              <a:t> 4.6 </a:t>
            </a:r>
          </a:p>
          <a:p>
            <a:pPr algn="ctr">
              <a:buNone/>
            </a:pPr>
            <a:r>
              <a:rPr lang="en-US" b="1" dirty="0" err="1" smtClean="0"/>
              <a:t>Uji</a:t>
            </a:r>
            <a:r>
              <a:rPr lang="en-US" b="1" dirty="0" smtClean="0"/>
              <a:t> </a:t>
            </a:r>
            <a:r>
              <a:rPr lang="en-US" b="1" dirty="0" err="1" smtClean="0"/>
              <a:t>Normalitas</a:t>
            </a:r>
            <a:r>
              <a:rPr lang="en-US" b="1" dirty="0" smtClean="0"/>
              <a:t> </a:t>
            </a:r>
            <a:r>
              <a:rPr lang="en-US" b="1" dirty="0" err="1" smtClean="0"/>
              <a:t>dengan</a:t>
            </a:r>
            <a:r>
              <a:rPr lang="en-US" b="1" dirty="0" smtClean="0"/>
              <a:t> </a:t>
            </a:r>
            <a:r>
              <a:rPr lang="en-US" b="1" dirty="0" err="1" smtClean="0"/>
              <a:t>Kolmogorov</a:t>
            </a:r>
            <a:r>
              <a:rPr lang="en-US" b="1" dirty="0" smtClean="0"/>
              <a:t>-Smirnov (K-S)</a:t>
            </a:r>
            <a:endParaRPr lang="en-US" dirty="0" smtClean="0"/>
          </a:p>
          <a:p>
            <a:pPr algn="ctr">
              <a:buNone/>
            </a:pPr>
            <a:endParaRPr lang="en-US" dirty="0"/>
          </a:p>
        </p:txBody>
      </p:sp>
      <p:graphicFrame>
        <p:nvGraphicFramePr>
          <p:cNvPr id="4" name="Table 3"/>
          <p:cNvGraphicFramePr>
            <a:graphicFrameLocks noGrp="1"/>
          </p:cNvGraphicFramePr>
          <p:nvPr/>
        </p:nvGraphicFramePr>
        <p:xfrm>
          <a:off x="228600" y="1524000"/>
          <a:ext cx="4543425" cy="2438400"/>
        </p:xfrm>
        <a:graphic>
          <a:graphicData uri="http://schemas.openxmlformats.org/drawingml/2006/table">
            <a:tbl>
              <a:tblPr/>
              <a:tblGrid>
                <a:gridCol w="1511555"/>
                <a:gridCol w="889665"/>
                <a:gridCol w="736383"/>
                <a:gridCol w="736383"/>
                <a:gridCol w="669439"/>
              </a:tblGrid>
              <a:tr h="0">
                <a:tc gridSpan="5">
                  <a:txBody>
                    <a:bodyPr/>
                    <a:lstStyle/>
                    <a:p>
                      <a:pPr marL="38100" marR="38100" algn="ctr">
                        <a:lnSpc>
                          <a:spcPts val="1600"/>
                        </a:lnSpc>
                        <a:spcBef>
                          <a:spcPts val="0"/>
                        </a:spcBef>
                        <a:spcAft>
                          <a:spcPts val="0"/>
                        </a:spcAft>
                      </a:pPr>
                      <a:r>
                        <a:rPr lang="en-US" sz="900" b="1" dirty="0">
                          <a:solidFill>
                            <a:srgbClr val="000000"/>
                          </a:solidFill>
                          <a:latin typeface="Arial"/>
                          <a:ea typeface="Calibri"/>
                          <a:cs typeface="Times New Roman"/>
                        </a:rPr>
                        <a:t>One-Sample </a:t>
                      </a:r>
                      <a:r>
                        <a:rPr lang="en-US" sz="900" b="1" dirty="0" err="1">
                          <a:solidFill>
                            <a:srgbClr val="000000"/>
                          </a:solidFill>
                          <a:latin typeface="Arial"/>
                          <a:ea typeface="Calibri"/>
                          <a:cs typeface="Times New Roman"/>
                        </a:rPr>
                        <a:t>Kolmogorov</a:t>
                      </a:r>
                      <a:r>
                        <a:rPr lang="en-US" sz="900" b="1" dirty="0">
                          <a:solidFill>
                            <a:srgbClr val="000000"/>
                          </a:solidFill>
                          <a:latin typeface="Arial"/>
                          <a:ea typeface="Calibri"/>
                          <a:cs typeface="Times New Roman"/>
                        </a:rPr>
                        <a:t>-Smirnov Test</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2">
                  <a:txBody>
                    <a:bodyPr/>
                    <a:lstStyle/>
                    <a:p>
                      <a:pPr marL="38100" marR="38100" algn="l">
                        <a:lnSpc>
                          <a:spcPts val="1600"/>
                        </a:lnSpc>
                        <a:spcBef>
                          <a:spcPts val="0"/>
                        </a:spcBef>
                        <a:spcAft>
                          <a:spcPts val="0"/>
                        </a:spcAft>
                      </a:pPr>
                      <a:endParaRPr lang="en-US" sz="900">
                        <a:solidFill>
                          <a:srgbClr val="000000"/>
                        </a:solidFill>
                        <a:latin typeface="Arial"/>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KAP</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LDR</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ROA</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0">
                <a:tc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N</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r>
              <a:tr h="0">
                <a:tc row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Normal Parameters</a:t>
                      </a:r>
                      <a:r>
                        <a:rPr lang="en-US" sz="900" baseline="30000">
                          <a:solidFill>
                            <a:srgbClr val="000000"/>
                          </a:solidFill>
                          <a:latin typeface="Arial"/>
                          <a:ea typeface="Calibri"/>
                          <a:cs typeface="Times New Roman"/>
                        </a:rPr>
                        <a:t>a,b</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Mean</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1.768500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73.278000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3.129000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Std. Deviation</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.6049730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9.0291263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.4934081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rowSpan="3">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Most Extreme Differences</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Absolute</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.129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.134</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Positive</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.111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.129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.134</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Negative</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-.092</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-.104</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Kolmogorov-Smirnov Z</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US"/>
                    </a:p>
                  </a:txBody>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.583</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.576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.601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Asymp. Sig. (2-tailed)</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.886</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.895</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.863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0">
                <a:tc gridSpan="5">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a. Test distribution is Normal.</a:t>
                      </a:r>
                      <a:endParaRPr lang="en-US" sz="120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5">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b. Calculated from data.</a:t>
                      </a:r>
                      <a:endParaRPr lang="en-US" sz="1200" dirty="0">
                        <a:latin typeface="Times New Roman"/>
                        <a:ea typeface="Calibri"/>
                        <a:cs typeface="Times New Roman"/>
                      </a:endParaRPr>
                    </a:p>
                  </a:txBody>
                  <a:tcPr marL="0" marR="0" marT="0" marB="0">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8673" name="Rectangle 1"/>
          <p:cNvSpPr>
            <a:spLocks noChangeArrowheads="1"/>
          </p:cNvSpPr>
          <p:nvPr/>
        </p:nvSpPr>
        <p:spPr bwMode="auto">
          <a:xfrm>
            <a:off x="5638800" y="1066800"/>
            <a:ext cx="2819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4.7</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Autokorelasi</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5181600" y="1600200"/>
          <a:ext cx="3657600" cy="2438400"/>
        </p:xfrm>
        <a:graphic>
          <a:graphicData uri="http://schemas.openxmlformats.org/drawingml/2006/table">
            <a:tbl>
              <a:tblPr/>
              <a:tblGrid>
                <a:gridCol w="2130914"/>
                <a:gridCol w="1526686"/>
              </a:tblGrid>
              <a:tr h="0">
                <a:tc gridSpan="2">
                  <a:txBody>
                    <a:bodyPr/>
                    <a:lstStyle/>
                    <a:p>
                      <a:pPr marL="38100" marR="38100" algn="ctr">
                        <a:lnSpc>
                          <a:spcPts val="1600"/>
                        </a:lnSpc>
                        <a:spcBef>
                          <a:spcPts val="0"/>
                        </a:spcBef>
                        <a:spcAft>
                          <a:spcPts val="0"/>
                        </a:spcAft>
                      </a:pPr>
                      <a:r>
                        <a:rPr lang="en-US" sz="900" b="1" dirty="0">
                          <a:solidFill>
                            <a:srgbClr val="000000"/>
                          </a:solidFill>
                          <a:latin typeface="Arial"/>
                          <a:ea typeface="Calibri"/>
                          <a:cs typeface="Times New Roman"/>
                        </a:rPr>
                        <a:t>Runs Test</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0">
                <a:tc>
                  <a:txBody>
                    <a:bodyPr/>
                    <a:lstStyle/>
                    <a:p>
                      <a:pPr marL="38100" marR="38100" algn="l">
                        <a:lnSpc>
                          <a:spcPts val="1600"/>
                        </a:lnSpc>
                        <a:spcBef>
                          <a:spcPts val="0"/>
                        </a:spcBef>
                        <a:spcAft>
                          <a:spcPts val="0"/>
                        </a:spcAft>
                      </a:pPr>
                      <a:endParaRPr lang="en-US" sz="900">
                        <a:solidFill>
                          <a:srgbClr val="000000"/>
                        </a:solidFill>
                        <a:latin typeface="Arial"/>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Unstandardized Residual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Test Value</a:t>
                      </a:r>
                      <a:r>
                        <a:rPr lang="en-US" sz="900" baseline="30000">
                          <a:solidFill>
                            <a:srgbClr val="000000"/>
                          </a:solidFill>
                          <a:latin typeface="Arial"/>
                          <a:ea typeface="Calibri"/>
                          <a:cs typeface="Times New Roman"/>
                        </a:rPr>
                        <a:t>a</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.84962</a:t>
                      </a:r>
                      <a:r>
                        <a:rPr lang="en-US" sz="900" baseline="30000">
                          <a:solidFill>
                            <a:srgbClr val="000000"/>
                          </a:solidFill>
                          <a:latin typeface="Arial"/>
                          <a:ea typeface="Calibri"/>
                          <a:cs typeface="Times New Roman"/>
                        </a:rPr>
                        <a:t>b</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Cases &lt; Test Value</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19</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Cases &gt;= Test Value</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Total Cases</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Number of Runs</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Z</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.000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0">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Asymp. Sig. (2-tailed)</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1.000</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0">
                <a:tc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a. Mode</a:t>
                      </a:r>
                      <a:endParaRPr lang="en-US" sz="120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r>
              <a:tr h="0">
                <a:tc gridSpan="2">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b. There are multiple modes. The mode with the largest data value is used.</a:t>
                      </a:r>
                      <a:endParaRPr lang="en-US" sz="1200" dirty="0">
                        <a:latin typeface="Times New Roman"/>
                        <a:ea typeface="Calibri"/>
                        <a:cs typeface="Times New Roman"/>
                      </a:endParaRPr>
                    </a:p>
                  </a:txBody>
                  <a:tcPr marL="0" marR="0" marT="0" marB="0">
                    <a:lnL>
                      <a:noFill/>
                    </a:lnL>
                    <a:lnR>
                      <a:noFill/>
                    </a:lnR>
                    <a:lnT>
                      <a:noFill/>
                    </a:lnT>
                    <a:lnB>
                      <a:noFill/>
                    </a:lnB>
                    <a:solidFill>
                      <a:srgbClr val="FFFFFF"/>
                    </a:solidFill>
                  </a:tcPr>
                </a:tc>
                <a:tc hMerge="1">
                  <a:txBody>
                    <a:bodyPr/>
                    <a:lstStyle/>
                    <a:p>
                      <a:endParaRPr lang="en-US"/>
                    </a:p>
                  </a:txBody>
                  <a:tcPr/>
                </a:tc>
              </a:tr>
            </a:tbl>
          </a:graphicData>
        </a:graphic>
      </p:graphicFrame>
      <p:sp>
        <p:nvSpPr>
          <p:cNvPr id="28674" name="Rectangle 2"/>
          <p:cNvSpPr>
            <a:spLocks noChangeArrowheads="1"/>
          </p:cNvSpPr>
          <p:nvPr/>
        </p:nvSpPr>
        <p:spPr bwMode="auto">
          <a:xfrm>
            <a:off x="1828800" y="4038600"/>
            <a:ext cx="24384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Tabel</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4.8</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Uji</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Multikolinearitas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8" name="Table 7"/>
          <p:cNvGraphicFramePr>
            <a:graphicFrameLocks noGrp="1"/>
          </p:cNvGraphicFramePr>
          <p:nvPr/>
        </p:nvGraphicFramePr>
        <p:xfrm>
          <a:off x="228601" y="4572000"/>
          <a:ext cx="5410198" cy="1991360"/>
        </p:xfrm>
        <a:graphic>
          <a:graphicData uri="http://schemas.openxmlformats.org/drawingml/2006/table">
            <a:tbl>
              <a:tblPr/>
              <a:tblGrid>
                <a:gridCol w="617548"/>
                <a:gridCol w="617548"/>
                <a:gridCol w="617548"/>
                <a:gridCol w="680552"/>
                <a:gridCol w="680552"/>
                <a:gridCol w="467641"/>
                <a:gridCol w="517611"/>
                <a:gridCol w="605599"/>
                <a:gridCol w="605599"/>
              </a:tblGrid>
              <a:tr h="90170">
                <a:tc gridSpan="9">
                  <a:txBody>
                    <a:bodyPr/>
                    <a:lstStyle/>
                    <a:p>
                      <a:pPr marL="38100" marR="38100" algn="ctr">
                        <a:lnSpc>
                          <a:spcPts val="1600"/>
                        </a:lnSpc>
                        <a:spcBef>
                          <a:spcPts val="0"/>
                        </a:spcBef>
                        <a:spcAft>
                          <a:spcPts val="0"/>
                        </a:spcAft>
                      </a:pPr>
                      <a:r>
                        <a:rPr lang="en-US" sz="900" b="1" dirty="0" err="1">
                          <a:solidFill>
                            <a:srgbClr val="000000"/>
                          </a:solidFill>
                          <a:latin typeface="Arial"/>
                          <a:ea typeface="Calibri"/>
                          <a:cs typeface="Times New Roman"/>
                        </a:rPr>
                        <a:t>Coefficients</a:t>
                      </a:r>
                      <a:r>
                        <a:rPr lang="en-US" sz="900" b="1" baseline="30000" dirty="0" err="1">
                          <a:solidFill>
                            <a:srgbClr val="000000"/>
                          </a:solidFill>
                          <a:latin typeface="Arial"/>
                          <a:ea typeface="Calibri"/>
                          <a:cs typeface="Times New Roman"/>
                        </a:rPr>
                        <a:t>a</a:t>
                      </a:r>
                      <a:endParaRPr lang="en-US" sz="1200" dirty="0">
                        <a:latin typeface="Times New Roman"/>
                        <a:ea typeface="Calibri"/>
                        <a:cs typeface="Times New Roman"/>
                      </a:endParaRPr>
                    </a:p>
                  </a:txBody>
                  <a:tcPr marL="0" marR="0" marT="0" marB="0">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9070">
                <a:tc rowSpan="2" gridSpan="2">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Model</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Unstandardized Coefficients</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Standardized Coefficients</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t</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Sig.</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Collinearity Statistics</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1910">
                <a:tc gridSpan="2" vMerge="1">
                  <a:txBody>
                    <a:bodyPr/>
                    <a:lstStyle/>
                    <a:p>
                      <a:endParaRPr lang="en-US"/>
                    </a:p>
                  </a:txBody>
                  <a:tcPr/>
                </a:tc>
                <a:tc hMerge="1" v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a:t>
                      </a:r>
                      <a:endParaRPr lang="en-US" sz="1200">
                        <a:latin typeface="Times New Roman"/>
                        <a:ea typeface="Calibri"/>
                        <a:cs typeface="Times New Roman"/>
                      </a:endParaRPr>
                    </a:p>
                  </a:txBody>
                  <a:tcPr marL="0" marR="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Std. Error</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Beta</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Tolerance</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Bef>
                          <a:spcPts val="0"/>
                        </a:spcBef>
                        <a:spcAft>
                          <a:spcPts val="0"/>
                        </a:spcAft>
                      </a:pPr>
                      <a:r>
                        <a:rPr lang="en-US" sz="900">
                          <a:solidFill>
                            <a:srgbClr val="000000"/>
                          </a:solidFill>
                          <a:latin typeface="Arial"/>
                          <a:ea typeface="Calibri"/>
                          <a:cs typeface="Times New Roman"/>
                        </a:rPr>
                        <a:t>VIF</a:t>
                      </a: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90170">
                <a:tc rowSpan="3">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1</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(Constant)</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3.914</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.819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4.776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l">
                        <a:lnSpc>
                          <a:spcPct val="200000"/>
                        </a:lnSpc>
                        <a:spcBef>
                          <a:spcPts val="0"/>
                        </a:spcBef>
                        <a:spcAft>
                          <a:spcPts val="0"/>
                        </a:spcAft>
                      </a:pPr>
                      <a:endParaRPr lang="en-US" sz="1200">
                        <a:latin typeface="Times New Roman"/>
                        <a:ea typeface="Calibri"/>
                        <a:cs typeface="Times New Roman"/>
                      </a:endParaRPr>
                    </a:p>
                  </a:txBody>
                  <a:tcPr marL="0" marR="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r>
              <a:tr h="4191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KAP</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-.448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-.549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-2.581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.909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1.100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41910">
                <a:tc vMerge="1">
                  <a:txBody>
                    <a:bodyPr/>
                    <a:lstStyle/>
                    <a:p>
                      <a:endParaRPr lang="en-US"/>
                    </a:p>
                  </a:txBody>
                  <a:tcPr/>
                </a:tc>
                <a:tc>
                  <a:txBody>
                    <a:bodyPr/>
                    <a:lstStyle/>
                    <a:p>
                      <a:pPr marL="38100" marR="38100" algn="l">
                        <a:lnSpc>
                          <a:spcPts val="1600"/>
                        </a:lnSpc>
                        <a:spcBef>
                          <a:spcPts val="0"/>
                        </a:spcBef>
                        <a:spcAft>
                          <a:spcPts val="0"/>
                        </a:spcAft>
                      </a:pPr>
                      <a:r>
                        <a:rPr lang="en-US" sz="900">
                          <a:solidFill>
                            <a:srgbClr val="000000"/>
                          </a:solidFill>
                          <a:latin typeface="Arial"/>
                          <a:ea typeface="Calibri"/>
                          <a:cs typeface="Times New Roman"/>
                        </a:rPr>
                        <a:t>LDR</a:t>
                      </a:r>
                      <a:endParaRPr lang="en-US" sz="1200">
                        <a:latin typeface="Times New Roman"/>
                        <a:ea typeface="Calibri"/>
                        <a:cs typeface="Times New Roman"/>
                      </a:endParaRPr>
                    </a:p>
                  </a:txBody>
                  <a:tcPr marL="0" marR="0" marT="0" marB="0" anchor="ctr">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.028</a:t>
                      </a:r>
                      <a:endParaRPr lang="en-US" sz="120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.016</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.603</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1.741</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.132</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.909</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Bef>
                          <a:spcPts val="0"/>
                        </a:spcBef>
                        <a:spcAft>
                          <a:spcPts val="0"/>
                        </a:spcAft>
                      </a:pPr>
                      <a:r>
                        <a:rPr lang="en-US" sz="900">
                          <a:solidFill>
                            <a:srgbClr val="000000"/>
                          </a:solidFill>
                          <a:latin typeface="Arial"/>
                          <a:ea typeface="Calibri"/>
                          <a:cs typeface="Times New Roman"/>
                        </a:rPr>
                        <a:t>1.100</a:t>
                      </a:r>
                      <a:endParaRPr lang="en-US"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r h="90170">
                <a:tc gridSpan="9">
                  <a:txBody>
                    <a:bodyPr/>
                    <a:lstStyle/>
                    <a:p>
                      <a:pPr marL="38100" marR="38100" algn="l">
                        <a:lnSpc>
                          <a:spcPts val="1600"/>
                        </a:lnSpc>
                        <a:spcBef>
                          <a:spcPts val="0"/>
                        </a:spcBef>
                        <a:spcAft>
                          <a:spcPts val="0"/>
                        </a:spcAft>
                      </a:pPr>
                      <a:r>
                        <a:rPr lang="en-US" sz="900" dirty="0">
                          <a:solidFill>
                            <a:srgbClr val="000000"/>
                          </a:solidFill>
                          <a:latin typeface="Arial"/>
                          <a:ea typeface="Calibri"/>
                          <a:cs typeface="Times New Roman"/>
                        </a:rPr>
                        <a:t>a. Dependent Variable: ROA</a:t>
                      </a:r>
                      <a:endParaRPr lang="en-US" sz="1200" dirty="0">
                        <a:latin typeface="Times New Roman"/>
                        <a:ea typeface="Calibri"/>
                        <a:cs typeface="Times New Roman"/>
                      </a:endParaRPr>
                    </a:p>
                  </a:txBody>
                  <a:tcPr marL="0" marR="0" marT="0" marB="0">
                    <a:lnL>
                      <a:noFill/>
                    </a:lnL>
                    <a:lnR>
                      <a:noFill/>
                    </a:lnR>
                    <a:lnT w="28575"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pic>
        <p:nvPicPr>
          <p:cNvPr id="9" name="Picture 8"/>
          <p:cNvPicPr/>
          <p:nvPr/>
        </p:nvPicPr>
        <p:blipFill>
          <a:blip r:embed="rId2"/>
          <a:srcRect/>
          <a:stretch>
            <a:fillRect/>
          </a:stretch>
        </p:blipFill>
        <p:spPr bwMode="auto">
          <a:xfrm>
            <a:off x="5867400" y="3962400"/>
            <a:ext cx="30480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765</TotalTime>
  <Words>1391</Words>
  <Application>Microsoft Office PowerPoint</Application>
  <PresentationFormat>On-screen Show (4:3)</PresentationFormat>
  <Paragraphs>304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PENGARUH KUALITAS AKTIVA PRODUKTIF (KAP) DAN LOAN TO DEPOSIT RATIO (LDR) TERHADAP PROFITABILITAS (ROA) PADA PT. BANK BJB, TBK PERIODE 2009-2013 </vt:lpstr>
      <vt:lpstr>BAB I LATAR BELAKANG</vt:lpstr>
      <vt:lpstr>Slide 3</vt:lpstr>
      <vt:lpstr>Slide 4</vt:lpstr>
      <vt:lpstr>BAB II KERANGKA PEMIKIRAN</vt:lpstr>
      <vt:lpstr>Slide 6</vt:lpstr>
      <vt:lpstr>BAB III</vt:lpstr>
      <vt:lpstr>BAB IV</vt:lpstr>
      <vt:lpstr>Uji Asumsi Klasik</vt:lpstr>
      <vt:lpstr>Slide 10</vt:lpstr>
      <vt:lpstr>Kesimpulan</vt:lpstr>
      <vt:lpstr>Saran</vt:lpstr>
      <vt:lpstr>Slide 13</vt:lpstr>
    </vt:vector>
  </TitlesOfParts>
  <Company>Deftones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PENGARUH KUALITAS AKTIVA PRODUKTIF (KAP) DAN LOAN TO DEPOSIT RATIO (LDR) TERHADAP PROFITABILITAS (ROA) PADA PT. BANK BJB, TBK PERIODE 2009-2013</dc:title>
  <dc:creator>ALDZIS</dc:creator>
  <cp:lastModifiedBy>ALDZIS</cp:lastModifiedBy>
  <cp:revision>77</cp:revision>
  <dcterms:created xsi:type="dcterms:W3CDTF">2015-01-19T02:53:19Z</dcterms:created>
  <dcterms:modified xsi:type="dcterms:W3CDTF">2015-02-03T06:15:01Z</dcterms:modified>
</cp:coreProperties>
</file>