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8" r:id="rId6"/>
    <p:sldId id="264" r:id="rId7"/>
    <p:sldId id="269" r:id="rId8"/>
    <p:sldId id="270" r:id="rId9"/>
    <p:sldId id="271" r:id="rId10"/>
    <p:sldId id="265" r:id="rId11"/>
    <p:sldId id="266" r:id="rId12"/>
    <p:sldId id="267" r:id="rId13"/>
    <p:sldId id="272" r:id="rId14"/>
    <p:sldId id="273" r:id="rId15"/>
    <p:sldId id="274" r:id="rId16"/>
  </p:sldIdLst>
  <p:sldSz cx="9144000" cy="6858000" type="screen4x3"/>
  <p:notesSz cx="6662738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6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>
        <c:manualLayout>
          <c:layoutTarget val="inner"/>
          <c:xMode val="edge"/>
          <c:yMode val="edge"/>
          <c:x val="7.3377296587926827E-2"/>
          <c:y val="0.14850721784776996"/>
          <c:w val="0.69602537182852464"/>
          <c:h val="0.52759587343249048"/>
        </c:manualLayout>
      </c:layout>
      <c:lineChart>
        <c:grouping val="standard"/>
        <c:ser>
          <c:idx val="0"/>
          <c:order val="0"/>
          <c:tx>
            <c:strRef>
              <c:f>Sheet1!$E$4</c:f>
              <c:strCache>
                <c:ptCount val="1"/>
                <c:pt idx="0">
                  <c:v>CAR (%)</c:v>
                </c:pt>
              </c:strCache>
            </c:strRef>
          </c:tx>
          <c:cat>
            <c:multiLvlStrRef>
              <c:f>Sheet1!$C$5:$D$25</c:f>
              <c:multiLvlStrCache>
                <c:ptCount val="21"/>
                <c:lvl>
                  <c:pt idx="1">
                    <c:v>I</c:v>
                  </c:pt>
                  <c:pt idx="2">
                    <c:v>II</c:v>
                  </c:pt>
                  <c:pt idx="3">
                    <c:v>III</c:v>
                  </c:pt>
                  <c:pt idx="4">
                    <c:v>IV</c:v>
                  </c:pt>
                  <c:pt idx="5">
                    <c:v>I</c:v>
                  </c:pt>
                  <c:pt idx="6">
                    <c:v>II</c:v>
                  </c:pt>
                  <c:pt idx="7">
                    <c:v>III</c:v>
                  </c:pt>
                  <c:pt idx="8">
                    <c:v>IV</c:v>
                  </c:pt>
                  <c:pt idx="9">
                    <c:v>I</c:v>
                  </c:pt>
                  <c:pt idx="10">
                    <c:v>II</c:v>
                  </c:pt>
                  <c:pt idx="11">
                    <c:v>III</c:v>
                  </c:pt>
                  <c:pt idx="12">
                    <c:v>IV</c:v>
                  </c:pt>
                  <c:pt idx="13">
                    <c:v>I</c:v>
                  </c:pt>
                  <c:pt idx="14">
                    <c:v>II</c:v>
                  </c:pt>
                  <c:pt idx="15">
                    <c:v>III</c:v>
                  </c:pt>
                  <c:pt idx="16">
                    <c:v>IV</c:v>
                  </c:pt>
                  <c:pt idx="17">
                    <c:v>I</c:v>
                  </c:pt>
                  <c:pt idx="18">
                    <c:v>II</c:v>
                  </c:pt>
                  <c:pt idx="19">
                    <c:v>III</c:v>
                  </c:pt>
                  <c:pt idx="20">
                    <c:v>IV</c:v>
                  </c:pt>
                </c:lvl>
                <c:lvl>
                  <c:pt idx="1">
                    <c:v>2009</c:v>
                  </c:pt>
                  <c:pt idx="5">
                    <c:v>2010</c:v>
                  </c:pt>
                  <c:pt idx="9">
                    <c:v>2011</c:v>
                  </c:pt>
                  <c:pt idx="13">
                    <c:v>2012</c:v>
                  </c:pt>
                  <c:pt idx="17">
                    <c:v>2013</c:v>
                  </c:pt>
                </c:lvl>
              </c:multiLvlStrCache>
            </c:multiLvlStrRef>
          </c:cat>
          <c:val>
            <c:numRef>
              <c:f>Sheet1!$E$5:$E$25</c:f>
              <c:numCache>
                <c:formatCode>General</c:formatCode>
                <c:ptCount val="21"/>
                <c:pt idx="1">
                  <c:v>15</c:v>
                </c:pt>
                <c:pt idx="2">
                  <c:v>15</c:v>
                </c:pt>
                <c:pt idx="3">
                  <c:v>13</c:v>
                </c:pt>
                <c:pt idx="4">
                  <c:v>13</c:v>
                </c:pt>
                <c:pt idx="5">
                  <c:v>15</c:v>
                </c:pt>
                <c:pt idx="6">
                  <c:v>14</c:v>
                </c:pt>
                <c:pt idx="7">
                  <c:v>13</c:v>
                </c:pt>
                <c:pt idx="8">
                  <c:v>13</c:v>
                </c:pt>
                <c:pt idx="9">
                  <c:v>15</c:v>
                </c:pt>
                <c:pt idx="10">
                  <c:v>14</c:v>
                </c:pt>
                <c:pt idx="11">
                  <c:v>14</c:v>
                </c:pt>
                <c:pt idx="12">
                  <c:v>14</c:v>
                </c:pt>
                <c:pt idx="13">
                  <c:v>17</c:v>
                </c:pt>
                <c:pt idx="14">
                  <c:v>15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17</c:v>
                </c:pt>
                <c:pt idx="19">
                  <c:v>17</c:v>
                </c:pt>
                <c:pt idx="20">
                  <c:v>16</c:v>
                </c:pt>
              </c:numCache>
            </c:numRef>
          </c:val>
        </c:ser>
        <c:hiLowLines/>
        <c:marker val="1"/>
        <c:axId val="101435648"/>
        <c:axId val="102088704"/>
      </c:lineChart>
      <c:catAx>
        <c:axId val="101435648"/>
        <c:scaling>
          <c:orientation val="minMax"/>
        </c:scaling>
        <c:axPos val="b"/>
        <c:majorTickMark val="none"/>
        <c:tickLblPos val="nextTo"/>
        <c:crossAx val="102088704"/>
        <c:crosses val="autoZero"/>
        <c:auto val="1"/>
        <c:lblAlgn val="ctr"/>
        <c:lblOffset val="100"/>
      </c:catAx>
      <c:valAx>
        <c:axId val="102088704"/>
        <c:scaling>
          <c:orientation val="minMax"/>
          <c:max val="18"/>
          <c:min val="12"/>
        </c:scaling>
        <c:axPos val="l"/>
        <c:majorGridlines/>
        <c:numFmt formatCode="General" sourceLinked="1"/>
        <c:tickLblPos val="nextTo"/>
        <c:crossAx val="101435648"/>
        <c:crosses val="autoZero"/>
        <c:crossBetween val="between"/>
        <c:majorUnit val="1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lineChart>
        <c:grouping val="standard"/>
        <c:ser>
          <c:idx val="0"/>
          <c:order val="0"/>
          <c:tx>
            <c:strRef>
              <c:f>Sheet2!$E$4</c:f>
              <c:strCache>
                <c:ptCount val="1"/>
                <c:pt idx="0">
                  <c:v>BOPO (%)</c:v>
                </c:pt>
              </c:strCache>
            </c:strRef>
          </c:tx>
          <c:cat>
            <c:multiLvlStrRef>
              <c:f>Sheet2!$C$5:$D$25</c:f>
              <c:multiLvlStrCache>
                <c:ptCount val="21"/>
                <c:lvl>
                  <c:pt idx="1">
                    <c:v>I</c:v>
                  </c:pt>
                  <c:pt idx="2">
                    <c:v>II</c:v>
                  </c:pt>
                  <c:pt idx="3">
                    <c:v>III</c:v>
                  </c:pt>
                  <c:pt idx="4">
                    <c:v>IV</c:v>
                  </c:pt>
                  <c:pt idx="5">
                    <c:v>I</c:v>
                  </c:pt>
                  <c:pt idx="6">
                    <c:v>II</c:v>
                  </c:pt>
                  <c:pt idx="7">
                    <c:v>III</c:v>
                  </c:pt>
                  <c:pt idx="8">
                    <c:v>IV</c:v>
                  </c:pt>
                  <c:pt idx="9">
                    <c:v>I</c:v>
                  </c:pt>
                  <c:pt idx="10">
                    <c:v>II</c:v>
                  </c:pt>
                  <c:pt idx="11">
                    <c:v>III</c:v>
                  </c:pt>
                  <c:pt idx="12">
                    <c:v>IV</c:v>
                  </c:pt>
                  <c:pt idx="13">
                    <c:v>I</c:v>
                  </c:pt>
                  <c:pt idx="14">
                    <c:v>II</c:v>
                  </c:pt>
                  <c:pt idx="15">
                    <c:v>III</c:v>
                  </c:pt>
                  <c:pt idx="16">
                    <c:v>IV</c:v>
                  </c:pt>
                  <c:pt idx="17">
                    <c:v>I</c:v>
                  </c:pt>
                  <c:pt idx="18">
                    <c:v>II</c:v>
                  </c:pt>
                  <c:pt idx="19">
                    <c:v>III</c:v>
                  </c:pt>
                  <c:pt idx="20">
                    <c:v>IV</c:v>
                  </c:pt>
                </c:lvl>
                <c:lvl>
                  <c:pt idx="1">
                    <c:v>2009</c:v>
                  </c:pt>
                  <c:pt idx="5">
                    <c:v>2010</c:v>
                  </c:pt>
                  <c:pt idx="9">
                    <c:v>2011</c:v>
                  </c:pt>
                  <c:pt idx="13">
                    <c:v>2012</c:v>
                  </c:pt>
                  <c:pt idx="17">
                    <c:v>2013</c:v>
                  </c:pt>
                </c:lvl>
              </c:multiLvlStrCache>
            </c:multiLvlStrRef>
          </c:cat>
          <c:val>
            <c:numRef>
              <c:f>Sheet2!$E$5:$E$25</c:f>
              <c:numCache>
                <c:formatCode>General</c:formatCode>
                <c:ptCount val="21"/>
                <c:pt idx="1">
                  <c:v>74</c:v>
                </c:pt>
                <c:pt idx="2">
                  <c:v>78</c:v>
                </c:pt>
                <c:pt idx="3">
                  <c:v>78</c:v>
                </c:pt>
                <c:pt idx="4">
                  <c:v>77</c:v>
                </c:pt>
                <c:pt idx="5">
                  <c:v>70</c:v>
                </c:pt>
                <c:pt idx="6">
                  <c:v>73</c:v>
                </c:pt>
                <c:pt idx="7">
                  <c:v>73</c:v>
                </c:pt>
                <c:pt idx="8">
                  <c:v>70</c:v>
                </c:pt>
                <c:pt idx="9">
                  <c:v>59</c:v>
                </c:pt>
                <c:pt idx="10">
                  <c:v>69</c:v>
                </c:pt>
                <c:pt idx="11">
                  <c:v>68</c:v>
                </c:pt>
                <c:pt idx="12">
                  <c:v>66</c:v>
                </c:pt>
                <c:pt idx="13">
                  <c:v>61</c:v>
                </c:pt>
                <c:pt idx="14">
                  <c:v>61</c:v>
                </c:pt>
                <c:pt idx="15">
                  <c:v>61</c:v>
                </c:pt>
                <c:pt idx="16">
                  <c:v>59</c:v>
                </c:pt>
                <c:pt idx="17">
                  <c:v>60</c:v>
                </c:pt>
                <c:pt idx="18">
                  <c:v>60</c:v>
                </c:pt>
                <c:pt idx="19">
                  <c:v>61</c:v>
                </c:pt>
                <c:pt idx="20">
                  <c:v>60</c:v>
                </c:pt>
              </c:numCache>
            </c:numRef>
          </c:val>
        </c:ser>
        <c:hiLowLines/>
        <c:marker val="1"/>
        <c:axId val="102285312"/>
        <c:axId val="102286848"/>
      </c:lineChart>
      <c:catAx>
        <c:axId val="102285312"/>
        <c:scaling>
          <c:orientation val="minMax"/>
        </c:scaling>
        <c:axPos val="b"/>
        <c:majorTickMark val="none"/>
        <c:tickLblPos val="nextTo"/>
        <c:crossAx val="102286848"/>
        <c:crosses val="autoZero"/>
        <c:auto val="1"/>
        <c:lblAlgn val="ctr"/>
        <c:lblOffset val="100"/>
      </c:catAx>
      <c:valAx>
        <c:axId val="102286848"/>
        <c:scaling>
          <c:orientation val="minMax"/>
          <c:min val="50"/>
        </c:scaling>
        <c:axPos val="l"/>
        <c:majorGridlines/>
        <c:numFmt formatCode="General" sourceLinked="1"/>
        <c:tickLblPos val="nextTo"/>
        <c:crossAx val="10228531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lineChart>
        <c:grouping val="standard"/>
        <c:ser>
          <c:idx val="0"/>
          <c:order val="0"/>
          <c:tx>
            <c:strRef>
              <c:f>Sheet3!$E$4</c:f>
              <c:strCache>
                <c:ptCount val="1"/>
                <c:pt idx="0">
                  <c:v>LDR%</c:v>
                </c:pt>
              </c:strCache>
            </c:strRef>
          </c:tx>
          <c:cat>
            <c:multiLvlStrRef>
              <c:f>Sheet3!$C$5:$D$25</c:f>
              <c:multiLvlStrCache>
                <c:ptCount val="21"/>
                <c:lvl>
                  <c:pt idx="1">
                    <c:v>I</c:v>
                  </c:pt>
                  <c:pt idx="2">
                    <c:v>II</c:v>
                  </c:pt>
                  <c:pt idx="3">
                    <c:v>III</c:v>
                  </c:pt>
                  <c:pt idx="4">
                    <c:v>IV</c:v>
                  </c:pt>
                  <c:pt idx="5">
                    <c:v>I</c:v>
                  </c:pt>
                  <c:pt idx="6">
                    <c:v>II</c:v>
                  </c:pt>
                  <c:pt idx="7">
                    <c:v>III</c:v>
                  </c:pt>
                  <c:pt idx="8">
                    <c:v>IV</c:v>
                  </c:pt>
                  <c:pt idx="9">
                    <c:v>I</c:v>
                  </c:pt>
                  <c:pt idx="10">
                    <c:v>II</c:v>
                  </c:pt>
                  <c:pt idx="11">
                    <c:v>III</c:v>
                  </c:pt>
                  <c:pt idx="12">
                    <c:v>IV</c:v>
                  </c:pt>
                  <c:pt idx="13">
                    <c:v>I</c:v>
                  </c:pt>
                  <c:pt idx="14">
                    <c:v>II</c:v>
                  </c:pt>
                  <c:pt idx="15">
                    <c:v>III</c:v>
                  </c:pt>
                  <c:pt idx="16">
                    <c:v>IV</c:v>
                  </c:pt>
                  <c:pt idx="17">
                    <c:v>I</c:v>
                  </c:pt>
                  <c:pt idx="18">
                    <c:v>II</c:v>
                  </c:pt>
                  <c:pt idx="19">
                    <c:v>III</c:v>
                  </c:pt>
                  <c:pt idx="20">
                    <c:v>IV</c:v>
                  </c:pt>
                </c:lvl>
                <c:lvl>
                  <c:pt idx="1">
                    <c:v>2009</c:v>
                  </c:pt>
                  <c:pt idx="5">
                    <c:v>2010</c:v>
                  </c:pt>
                  <c:pt idx="9">
                    <c:v>2011</c:v>
                  </c:pt>
                  <c:pt idx="13">
                    <c:v>2012</c:v>
                  </c:pt>
                  <c:pt idx="17">
                    <c:v>2013</c:v>
                  </c:pt>
                </c:lvl>
              </c:multiLvlStrCache>
            </c:multiLvlStrRef>
          </c:cat>
          <c:val>
            <c:numRef>
              <c:f>Sheet3!$E$5:$E$25</c:f>
              <c:numCache>
                <c:formatCode>General</c:formatCode>
                <c:ptCount val="21"/>
                <c:pt idx="1">
                  <c:v>81</c:v>
                </c:pt>
                <c:pt idx="2">
                  <c:v>85</c:v>
                </c:pt>
                <c:pt idx="3">
                  <c:v>87</c:v>
                </c:pt>
                <c:pt idx="4">
                  <c:v>80</c:v>
                </c:pt>
                <c:pt idx="5">
                  <c:v>86</c:v>
                </c:pt>
                <c:pt idx="6">
                  <c:v>88</c:v>
                </c:pt>
                <c:pt idx="7">
                  <c:v>88</c:v>
                </c:pt>
                <c:pt idx="8">
                  <c:v>75</c:v>
                </c:pt>
                <c:pt idx="9">
                  <c:v>85</c:v>
                </c:pt>
                <c:pt idx="10">
                  <c:v>90</c:v>
                </c:pt>
                <c:pt idx="11">
                  <c:v>89</c:v>
                </c:pt>
                <c:pt idx="12">
                  <c:v>76</c:v>
                </c:pt>
                <c:pt idx="13">
                  <c:v>84</c:v>
                </c:pt>
                <c:pt idx="14">
                  <c:v>82</c:v>
                </c:pt>
                <c:pt idx="15">
                  <c:v>85</c:v>
                </c:pt>
                <c:pt idx="16">
                  <c:v>79</c:v>
                </c:pt>
                <c:pt idx="17">
                  <c:v>89</c:v>
                </c:pt>
                <c:pt idx="18">
                  <c:v>89</c:v>
                </c:pt>
                <c:pt idx="19">
                  <c:v>90</c:v>
                </c:pt>
                <c:pt idx="20">
                  <c:v>88</c:v>
                </c:pt>
              </c:numCache>
            </c:numRef>
          </c:val>
        </c:ser>
        <c:hiLowLines/>
        <c:marker val="1"/>
        <c:axId val="102369536"/>
        <c:axId val="102371328"/>
      </c:lineChart>
      <c:catAx>
        <c:axId val="102369536"/>
        <c:scaling>
          <c:orientation val="minMax"/>
        </c:scaling>
        <c:axPos val="b"/>
        <c:majorTickMark val="none"/>
        <c:tickLblPos val="nextTo"/>
        <c:crossAx val="102371328"/>
        <c:crosses val="autoZero"/>
        <c:auto val="1"/>
        <c:lblAlgn val="ctr"/>
        <c:lblOffset val="100"/>
      </c:catAx>
      <c:valAx>
        <c:axId val="102371328"/>
        <c:scaling>
          <c:orientation val="minMax"/>
          <c:min val="70"/>
        </c:scaling>
        <c:axPos val="l"/>
        <c:majorGridlines/>
        <c:numFmt formatCode="General" sourceLinked="1"/>
        <c:tickLblPos val="nextTo"/>
        <c:crossAx val="10236953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5E599-F463-4B3C-A5B5-548EED0322F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0695A-7B6F-4E77-8B15-5DE41DD5E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14400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(CAR)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(LDR)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276600"/>
            <a:ext cx="6400800" cy="2438400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RIKHA DWI CAHYANI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10110178</a:t>
            </a:r>
          </a:p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/>
              <a:t> 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SEKOLAH TINGGI ILMU EKONOMI (STIE) EKUITAS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BANDUNG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2015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Asumsi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Klasik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Normalitas</a:t>
            </a:r>
            <a:endParaRPr lang="en-US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>
              <a:buNone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Normalitas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P-P Plot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disimpulkan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model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regresi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terdistribusi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normal,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dimana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titik-titik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residual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menyebar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disekitar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diagonal.</a:t>
            </a:r>
          </a:p>
          <a:p>
            <a:pPr marL="857250" lvl="1" indent="-457200" algn="just"/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err="1" smtClean="0">
                <a:latin typeface="Times New Roman" pitchFamily="18" charset="0"/>
                <a:cs typeface="Times New Roman" pitchFamily="18" charset="0"/>
              </a:rPr>
              <a:t>Heteroskedastisitas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>
              <a:buNone/>
            </a:pP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Diketahui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titik-titik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membentuk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pola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jelas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Titik-titik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menyebar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diatas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dibawah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angka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sumbu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Y,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disimpulkan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masalah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 smtClean="0">
                <a:latin typeface="Times New Roman" pitchFamily="18" charset="0"/>
                <a:cs typeface="Times New Roman" pitchFamily="18" charset="0"/>
              </a:rPr>
              <a:t>Heteroskedastisitas</a:t>
            </a:r>
            <a:r>
              <a:rPr lang="en-US" sz="19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57250" lvl="1" indent="-457200" algn="just"/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err="1" smtClean="0">
                <a:latin typeface="Times New Roman" pitchFamily="18" charset="0"/>
                <a:cs typeface="Times New Roman" pitchFamily="18" charset="0"/>
              </a:rPr>
              <a:t>Multikolinieritas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>
              <a:buNone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dilihat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VIF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2,145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VIF = 2,145 &lt; 10,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menunjukkan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terjadinya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 smtClean="0">
                <a:latin typeface="Times New Roman" pitchFamily="18" charset="0"/>
                <a:cs typeface="Times New Roman" pitchFamily="18" charset="0"/>
              </a:rPr>
              <a:t>Multikolonieritas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57250" lvl="1" indent="-457200" algn="just"/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err="1" smtClean="0">
                <a:latin typeface="Times New Roman" pitchFamily="18" charset="0"/>
                <a:cs typeface="Times New Roman" pitchFamily="18" charset="0"/>
              </a:rPr>
              <a:t>Autokorelasi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>
              <a:buNone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dilihat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perhitungan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smtClean="0">
                <a:latin typeface="Times New Roman" pitchFamily="18" charset="0"/>
                <a:cs typeface="Times New Roman" pitchFamily="18" charset="0"/>
              </a:rPr>
              <a:t>Runs Test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didapatkan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 smtClean="0">
                <a:latin typeface="Times New Roman" pitchFamily="18" charset="0"/>
                <a:cs typeface="Times New Roman" pitchFamily="18" charset="0"/>
              </a:rPr>
              <a:t>Asymp</a:t>
            </a:r>
            <a:r>
              <a:rPr lang="en-US" sz="1900" i="1" dirty="0" smtClean="0">
                <a:latin typeface="Times New Roman" pitchFamily="18" charset="0"/>
                <a:cs typeface="Times New Roman" pitchFamily="18" charset="0"/>
              </a:rPr>
              <a:t> Sig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0,251 &gt; 0,05.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 smtClean="0">
                <a:latin typeface="Times New Roman" pitchFamily="18" charset="0"/>
                <a:cs typeface="Times New Roman" pitchFamily="18" charset="0"/>
              </a:rPr>
              <a:t>autokorelasi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57250" lvl="1" indent="-457200" algn="just"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1" indent="-457200" algn="just">
              <a:buAutoNum type="arabicPeriod" startAt="2"/>
            </a:pPr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Regresi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 Linier </a:t>
            </a:r>
            <a:r>
              <a:rPr lang="en-US" sz="1900" b="1" dirty="0" err="1" smtClean="0">
                <a:latin typeface="Times New Roman" pitchFamily="18" charset="0"/>
                <a:cs typeface="Times New Roman" pitchFamily="18" charset="0"/>
              </a:rPr>
              <a:t>Berganda</a:t>
            </a:r>
            <a:endParaRPr lang="en-US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>
              <a:buNone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	LDR= 48,605 + 1,631 CAR + 0,178 BOPO</a:t>
            </a:r>
          </a:p>
          <a:p>
            <a:pPr marL="857250" lvl="1" indent="-457200" algn="just">
              <a:buFont typeface="Arial" pitchFamily="34" charset="0"/>
              <a:buChar char="•"/>
            </a:pP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nilainya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0,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LDR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nilainya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48,605</a:t>
            </a:r>
          </a:p>
          <a:p>
            <a:pPr marL="857250" lvl="1" indent="-457200" algn="just">
              <a:buFont typeface="Arial" pitchFamily="34" charset="0"/>
              <a:buChar char="•"/>
            </a:pP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Apabila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naik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1%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asumsi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konstan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ikuti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kenaikan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LDR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1,631</a:t>
            </a:r>
          </a:p>
          <a:p>
            <a:pPr marL="857250" lvl="1" indent="-457200" algn="just">
              <a:buFont typeface="Arial" pitchFamily="34" charset="0"/>
              <a:buChar char="•"/>
            </a:pP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kenaikan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Rp.1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8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 LDR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meningkat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0,178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asumsi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bernilai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tetap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533400"/>
            <a:ext cx="8229600" cy="6019800"/>
          </a:xfrm>
        </p:spPr>
        <p:txBody>
          <a:bodyPr>
            <a:normAutofit fontScale="92500" lnSpcReduction="10000"/>
          </a:bodyPr>
          <a:lstStyle/>
          <a:p>
            <a:pPr marL="342900" lvl="3" indent="-342900">
              <a:buAutoNum type="arabicPeriod" startAt="3"/>
            </a:pP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Korelasi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just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pengujian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0,357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1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0,357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35,7%.</a:t>
            </a:r>
          </a:p>
          <a:p>
            <a:pPr marL="342900" lvl="3" indent="-342900" algn="just">
              <a:buNone/>
            </a:pP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just">
              <a:buAutoNum type="arabicPeriod" startAt="4"/>
            </a:pP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Determinasi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just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R Square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0,128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12,8%. Hal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menunjukkan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kedua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independen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terdiri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kontribusi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0,128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12,8%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sisanya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87,2%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dipengaruhi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lain yang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dimasukkan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ke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model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3" indent="-342900" algn="just"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3" indent="-342900" algn="just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T)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sz="1900" i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probabilitas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= 0,148 &gt; 0,05,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dependen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probabilitas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= 0,429 &gt; 0,05,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dependen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F)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probabilitas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= 0,313 &gt; 0,05,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independen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Operasiona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en-US" sz="1800" dirty="0" smtClean="0"/>
          </a:p>
          <a:p>
            <a:pPr marL="342900" lvl="3" indent="-342900">
              <a:buNone/>
            </a:pPr>
            <a:endParaRPr lang="en-US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dukung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sebelumnya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Arditya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Prayudi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(2011)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berjudul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(CAR),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Non Performing Loan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(NPL),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(BOPO),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Return On Asset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(ROA)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Net Interest Margin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(NIM)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(LDR)”. </a:t>
            </a:r>
          </a:p>
          <a:p>
            <a:pPr algn="just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Mita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Puji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Utari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(2011)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penelitiannya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berjudul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CAR, NPL, ROA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LDR (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Studi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Kasus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Umum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Swasta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Devisa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Indonesia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2005-2008)”</a:t>
            </a:r>
          </a:p>
          <a:p>
            <a:pPr algn="just"/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Menyatakan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adanya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(X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(Y)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mengukur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kemampuan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permodalan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menutup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kemungkinan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kerugian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didalam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perkreditan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perdagangan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surat-surat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berharga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(X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(Y)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BOPO yang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menurun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disebabkan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efisiennya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bank yang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biaya-biaya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menurun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disertai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peningkatan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Penurunan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mempengaruhi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LDR.</a:t>
            </a:r>
          </a:p>
          <a:p>
            <a:pPr>
              <a:buNone/>
            </a:pPr>
            <a:endParaRPr lang="en-US" sz="3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1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229600" cy="61722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Kesimpulan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PT. Bank Rakyat Indonesia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2009-2013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mengalami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peningkatan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triwulannya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2012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I, II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17%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13%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rata-rata 14,9%.</a:t>
            </a:r>
          </a:p>
          <a:p>
            <a:pPr marL="457200" lvl="0" indent="-457200" algn="just">
              <a:buAutoNum type="arabicPeriod" startAt="2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2009-2013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berfluktuasi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78%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59%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rata-rata 66,9%.</a:t>
            </a:r>
          </a:p>
          <a:p>
            <a:pPr marL="457200" indent="-457200" algn="just">
              <a:buFont typeface="Arial" pitchFamily="34" charset="0"/>
              <a:buAutoNum type="arabicPeriod" startAt="2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(LDR) PT. Bank Rakyat Indonesia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2009-2013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berfluktuasi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LDR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2011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90%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75%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rata-rata 84,8%.</a:t>
            </a:r>
          </a:p>
          <a:p>
            <a:pPr marL="457200" lvl="0" indent="-457200" algn="just">
              <a:buAutoNum type="arabicPeriod" startAt="2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perhitungan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SPSS 20.0,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Determinasi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12,8%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sisanya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87,2%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dipengaruhi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faktor-faktor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lain yang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diteliti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18"/>
            <a:ext cx="8229600" cy="45719"/>
          </a:xfrm>
        </p:spPr>
        <p:txBody>
          <a:bodyPr>
            <a:normAutofit fontScale="90000"/>
          </a:bodyPr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953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Saran</a:t>
            </a:r>
          </a:p>
          <a:p>
            <a:pPr algn="just"/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(CAR)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agar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meningkatkan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modal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juga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asset yang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menghemat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Aset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Tertimbang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Menurut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Risiko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(ATMR).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struktur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pendanaannya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efisiensi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ekspansi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pembelian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kredit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tetapi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berprinsip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kehati-hatian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berjalan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lancar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selanjutnya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mengembangkan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faktor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internal bank.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TERIMA KASIH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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Latar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Belakang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617220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sz="1800" dirty="0" smtClean="0"/>
              <a:t>		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usaha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dimana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usahanya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yakni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menghimpun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simpanan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menyalurkannya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kembali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kepada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membutuhkannya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menjalankan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kegiatannya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menjaga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rasio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kecukupan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modalnya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CAR 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  CAR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dicapai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umum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ditetapkan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sekitar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8%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Peraturan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Indonesia (PBI)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Nomor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10/15/PBI/2008,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tetapi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melebihi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20%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berarti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tersalurkan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mengukur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kemampuan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manajemen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mengendalikan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(BOPO).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kecil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rasio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berarti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efisien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dikeluarkan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bersangkutan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kemungkinan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kondisi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bermasalah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kecil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Bank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sehat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ketentuan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maksimal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85%.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sebuah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BOPO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ketentuan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sehat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efisien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Hubungan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DPK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kredit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utama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ditunjukan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(LDR). LDR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menunjukkan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rasio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mengukur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komposisi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jumlah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kredit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diberikan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dibandingkan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jumlah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berhasil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dihimpun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LDR,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ilikuid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Sebaliknya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LDR,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likuid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bank.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45719"/>
          </a:xfrm>
        </p:spPr>
        <p:txBody>
          <a:bodyPr>
            <a:normAutofit fontScale="90000"/>
          </a:bodyPr>
          <a:lstStyle/>
          <a:p>
            <a:pPr algn="l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000" dirty="0" smtClean="0"/>
              <a:t>		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oleh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2009-2013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laporan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keuangan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perusahaan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(CAR),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Annual Report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PT Bank Rakyat Indonesia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, 2009-2013</a:t>
            </a:r>
          </a:p>
          <a:p>
            <a:pPr algn="ctr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19200" y="2438400"/>
          <a:ext cx="70866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790700"/>
                <a:gridCol w="1771650"/>
                <a:gridCol w="1771650"/>
              </a:tblGrid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Tahun</a:t>
                      </a:r>
                      <a:endParaRPr lang="en-US" sz="1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CAR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BOPO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LDR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13,20%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77,66%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80,88%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13,76%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70,86%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75,17%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14,96%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66,69%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76,20%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16,59%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59,93%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79,85%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0"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16,99%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60,58%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2573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88,54%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45718"/>
            <a:ext cx="8229600" cy="45719"/>
          </a:xfrm>
        </p:spPr>
        <p:txBody>
          <a:bodyPr>
            <a:normAutofit fontScale="90000"/>
          </a:bodyPr>
          <a:lstStyle/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24840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Rumusan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Masalah</a:t>
            </a:r>
            <a:endParaRPr lang="en-US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(CAR)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(BOPO) 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(LDR)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(CAR)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algn="just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Tujuan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endParaRPr lang="en-US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mengetahui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(CAR) 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mengetahui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(BOPO) PT. Bank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lvl="0" indent="-514350" algn="just"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mengetahui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bagaimana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Loan to Deposit Ratio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(LDR) PT. Bank 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mengetahui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(CAR)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2009-2013.</a:t>
            </a:r>
          </a:p>
          <a:p>
            <a:pPr marL="514350" lvl="0" indent="-514350" algn="just">
              <a:buAutoNum type="arabicPeriod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Kerangka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Pemikiran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752600"/>
            <a:ext cx="7772400" cy="51054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Keterangan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-----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Diteliti</a:t>
            </a: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         = Yang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diteliti</a:t>
            </a: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91000" y="1828800"/>
            <a:ext cx="1295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BANK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0" y="2514600"/>
            <a:ext cx="1295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Penghimpunan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590800"/>
            <a:ext cx="12954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Penyaluran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dana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2590800"/>
            <a:ext cx="1295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Jasa-jasa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33600" y="3276600"/>
            <a:ext cx="9144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Kredit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3276600"/>
            <a:ext cx="9906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Kredit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19600" y="3200400"/>
            <a:ext cx="914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DP II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52800" y="3200400"/>
            <a:ext cx="914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DP I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400" y="3200400"/>
            <a:ext cx="9144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DP III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10000" y="3886200"/>
            <a:ext cx="762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Modal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8200" y="3886200"/>
            <a:ext cx="9144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52800" y="4648200"/>
            <a:ext cx="9144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CAR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0" y="4419600"/>
            <a:ext cx="9144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BOPO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81800" y="4572000"/>
            <a:ext cx="11430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52800" y="5486400"/>
            <a:ext cx="2286000" cy="53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LDR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>
            <a:stCxn id="4" idx="2"/>
            <a:endCxn id="5" idx="0"/>
          </p:cNvCxnSpPr>
          <p:nvPr/>
        </p:nvCxnSpPr>
        <p:spPr>
          <a:xfrm rot="5400000">
            <a:off x="4724400" y="2400300"/>
            <a:ext cx="228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4915694" y="3771106"/>
            <a:ext cx="228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>
            <a:off x="4876800" y="3048000"/>
            <a:ext cx="10668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10800000">
            <a:off x="3886200" y="3048000"/>
            <a:ext cx="990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5868194" y="31234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3810794" y="31234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2133600" y="2438400"/>
            <a:ext cx="518160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rot="5400000">
            <a:off x="4763294" y="3085306"/>
            <a:ext cx="228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>
            <a:off x="7239000" y="25146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5400000">
            <a:off x="2057400" y="25146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1" name="Shape 120"/>
          <p:cNvCxnSpPr>
            <a:endCxn id="18" idx="3"/>
          </p:cNvCxnSpPr>
          <p:nvPr/>
        </p:nvCxnSpPr>
        <p:spPr>
          <a:xfrm rot="5400000">
            <a:off x="4819650" y="4552950"/>
            <a:ext cx="2019300" cy="381000"/>
          </a:xfrm>
          <a:prstGeom prst="bentConnector2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16200000" flipH="1">
            <a:off x="6610350" y="3752850"/>
            <a:ext cx="1447800" cy="381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Shape 129"/>
          <p:cNvCxnSpPr/>
          <p:nvPr/>
        </p:nvCxnSpPr>
        <p:spPr>
          <a:xfrm rot="16200000" flipH="1">
            <a:off x="1600200" y="4572000"/>
            <a:ext cx="2438400" cy="609600"/>
          </a:xfrm>
          <a:prstGeom prst="bentConnector3">
            <a:avLst>
              <a:gd name="adj1" fmla="val 100817"/>
            </a:avLst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3582194" y="52570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4763294" y="51427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1447800" y="64770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hape 46"/>
          <p:cNvCxnSpPr/>
          <p:nvPr/>
        </p:nvCxnSpPr>
        <p:spPr>
          <a:xfrm rot="16200000" flipH="1">
            <a:off x="1314450" y="3867150"/>
            <a:ext cx="2095500" cy="1828800"/>
          </a:xfrm>
          <a:prstGeom prst="bentConnector2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1676400" y="4343400"/>
            <a:ext cx="11430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3124200" y="6096000"/>
            <a:ext cx="449580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7086600" y="5562600"/>
            <a:ext cx="1067594" cy="79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hape 58"/>
          <p:cNvCxnSpPr/>
          <p:nvPr/>
        </p:nvCxnSpPr>
        <p:spPr>
          <a:xfrm rot="10800000" flipV="1">
            <a:off x="5562600" y="5029200"/>
            <a:ext cx="1676400" cy="723900"/>
          </a:xfrm>
          <a:prstGeom prst="bentConnector3">
            <a:avLst>
              <a:gd name="adj1" fmla="val 1153"/>
            </a:avLst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1372394" y="31996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2515394" y="31996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>
            <a:off x="1447800" y="3124200"/>
            <a:ext cx="1143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2058194" y="30472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3124200" y="43434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4953794" y="43426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1486694" y="3999706"/>
            <a:ext cx="6858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2020094" y="3999706"/>
            <a:ext cx="6858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>
            <a:off x="2819400" y="4572000"/>
            <a:ext cx="1752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0800000">
            <a:off x="3200400" y="4419600"/>
            <a:ext cx="1143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2743200" y="3886200"/>
            <a:ext cx="8382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ATMR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rot="5400000">
            <a:off x="3658394" y="37330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5400000">
            <a:off x="3163094" y="3847306"/>
            <a:ext cx="762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10800000">
            <a:off x="3200400" y="3810000"/>
            <a:ext cx="1143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4306094" y="3847306"/>
            <a:ext cx="762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rot="5400000">
            <a:off x="4267994" y="4342606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rot="5400000">
            <a:off x="3695700" y="4533900"/>
            <a:ext cx="228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Hipotesis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uraian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kerangka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pemikiran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merumuskan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hipotesis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diajukan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(CAR)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berpengaruh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terhadap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negatif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Loan to Deposit Ratio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(LDR).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Independen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Capital Adequacy Ratio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(CAR) (X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57250" lvl="1" indent="-457200"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Operasonal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(BOPO) (X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457200" indent="-457200"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Dependen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(LDR) (Y)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4008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AutoNum type="arabicPeriod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Deskriptif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AutoNum type="arabicPeriod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Verifikatif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Teknik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Pengumpulan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Data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Studi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dokumentasi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kepustakaan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mengumpulkan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sekunder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data yang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laporan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keuangan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selama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2009-2013,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data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situs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resmi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Bank Indonesia.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Rancangan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Pengujian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Hipotesis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Pengujian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Asumsi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Klasik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fi-FI" sz="2600" dirty="0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fi-FI" sz="2600" i="1" dirty="0" smtClean="0">
                <a:latin typeface="Times New Roman" pitchFamily="18" charset="0"/>
                <a:cs typeface="Times New Roman" pitchFamily="18" charset="0"/>
              </a:rPr>
              <a:t> Normalitas</a:t>
            </a:r>
          </a:p>
          <a:p>
            <a:pPr marL="857250" lvl="1" indent="-457200" algn="just"/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 smtClean="0">
                <a:latin typeface="Times New Roman" pitchFamily="18" charset="0"/>
                <a:cs typeface="Times New Roman" pitchFamily="18" charset="0"/>
              </a:rPr>
              <a:t>Heteroskedastisitas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2600" i="1" dirty="0" smtClean="0">
                <a:latin typeface="Times New Roman" pitchFamily="18" charset="0"/>
                <a:cs typeface="Times New Roman" pitchFamily="18" charset="0"/>
              </a:rPr>
              <a:t>Multikolinieritas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57250" lvl="1" indent="-457200" algn="just"/>
            <a:r>
              <a:rPr lang="fi-FI" sz="2600" dirty="0" smtClean="0">
                <a:latin typeface="Times New Roman" pitchFamily="18" charset="0"/>
                <a:cs typeface="Times New Roman" pitchFamily="18" charset="0"/>
              </a:rPr>
              <a:t>Uji </a:t>
            </a:r>
            <a:r>
              <a:rPr lang="fi-FI" sz="2600" i="1" dirty="0" smtClean="0">
                <a:latin typeface="Times New Roman" pitchFamily="18" charset="0"/>
                <a:cs typeface="Times New Roman" pitchFamily="18" charset="0"/>
              </a:rPr>
              <a:t>Autokorelasi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-457200" algn="just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2. 	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Regresi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Linier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Berganda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-457200" algn="just">
              <a:buAutoNum type="arabicPeriod" startAt="3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korelasi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-457200" algn="just">
              <a:buAutoNum type="arabicPeriod" startAt="3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Analisis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determinasi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-457200" algn="just">
              <a:buAutoNum type="arabicPeriod" startAt="3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parsial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T)</a:t>
            </a:r>
          </a:p>
          <a:p>
            <a:pPr marL="457200" lvl="3" indent="-457200" algn="just">
              <a:buAutoNum type="arabicPeriod" startAt="3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38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</p:nvPr>
        </p:nvGraphicFramePr>
        <p:xfrm>
          <a:off x="4800600" y="228600"/>
          <a:ext cx="40386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14"/>
          <p:cNvSpPr/>
          <p:nvPr/>
        </p:nvSpPr>
        <p:spPr>
          <a:xfrm>
            <a:off x="228600" y="304800"/>
            <a:ext cx="4572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2009-2013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Capital Adequacy Ratio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(CAR)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2012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I, II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17%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13%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rata-rata 14,9%.</a:t>
            </a:r>
          </a:p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2009-2013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Biaya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Operasional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(BOPO)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78%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59%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rata-rata 66,9%.</a:t>
            </a:r>
          </a:p>
        </p:txBody>
      </p:sp>
      <p:graphicFrame>
        <p:nvGraphicFramePr>
          <p:cNvPr id="16" name="Chart 15"/>
          <p:cNvGraphicFramePr/>
          <p:nvPr/>
        </p:nvGraphicFramePr>
        <p:xfrm>
          <a:off x="4800600" y="3581400"/>
          <a:ext cx="41148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err="1" smtClean="0"/>
              <a:t>Lanjutan</a:t>
            </a:r>
            <a:r>
              <a:rPr lang="en-US" dirty="0" smtClean="0"/>
              <a:t>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Perkembangan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Loan To Deposit Ratio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PT. Bank Rakyat Indonesia (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Tbk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periode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2009-2013</a:t>
            </a:r>
          </a:p>
          <a:p>
            <a:pPr algn="just">
              <a:buNone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		Loan To Deposit Ratio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(LDR)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2011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90%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terendah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2010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Triwulan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75%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rata-rata 84,8%.</a:t>
            </a:r>
          </a:p>
          <a:p>
            <a:pPr algn="just"/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id-ID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4724400" y="838200"/>
          <a:ext cx="41910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98923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827</Words>
  <Application>Microsoft Office PowerPoint</Application>
  <PresentationFormat>On-screen Show (4:3)</PresentationFormat>
  <Paragraphs>196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Pengaruh Capital Adequacy Ratio (CAR) dan Biaya Operasional terhadap Pendapatan Operasional (BOPO) Terhadap Loan to Deposit Ratio (LDR)</vt:lpstr>
      <vt:lpstr>Latar Belakang</vt:lpstr>
      <vt:lpstr>Slide 3</vt:lpstr>
      <vt:lpstr>Slide 4</vt:lpstr>
      <vt:lpstr>Kerangka Pemikiran</vt:lpstr>
      <vt:lpstr>Hipotesis Penelitian</vt:lpstr>
      <vt:lpstr>Slide 7</vt:lpstr>
      <vt:lpstr>Slide 8</vt:lpstr>
      <vt:lpstr>Lanjutan..</vt:lpstr>
      <vt:lpstr>   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Capital Adequacy Ratio (CAR) dan Biaya Operasional terhadap Pendapatan Operasional (BOPO) Terhadap Loan to Deposit Ratio (LDR)</dc:title>
  <dc:creator>URUS</dc:creator>
  <cp:lastModifiedBy>tarantula</cp:lastModifiedBy>
  <cp:revision>158</cp:revision>
  <cp:lastPrinted>2015-01-31T07:23:35Z</cp:lastPrinted>
  <dcterms:created xsi:type="dcterms:W3CDTF">2014-10-21T02:58:49Z</dcterms:created>
  <dcterms:modified xsi:type="dcterms:W3CDTF">2015-02-13T00:27:17Z</dcterms:modified>
</cp:coreProperties>
</file>